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93" r:id="rId4"/>
  </p:sldMasterIdLst>
  <p:notesMasterIdLst>
    <p:notesMasterId r:id="rId30"/>
  </p:notesMasterIdLst>
  <p:handoutMasterIdLst>
    <p:handoutMasterId r:id="rId31"/>
  </p:handoutMasterIdLst>
  <p:sldIdLst>
    <p:sldId id="758" r:id="rId5"/>
    <p:sldId id="810" r:id="rId6"/>
    <p:sldId id="783" r:id="rId7"/>
    <p:sldId id="814" r:id="rId8"/>
    <p:sldId id="765" r:id="rId9"/>
    <p:sldId id="764" r:id="rId10"/>
    <p:sldId id="781" r:id="rId11"/>
    <p:sldId id="769" r:id="rId12"/>
    <p:sldId id="788" r:id="rId13"/>
    <p:sldId id="786" r:id="rId14"/>
    <p:sldId id="811" r:id="rId15"/>
    <p:sldId id="815" r:id="rId16"/>
    <p:sldId id="774" r:id="rId17"/>
    <p:sldId id="813" r:id="rId18"/>
    <p:sldId id="772" r:id="rId19"/>
    <p:sldId id="808" r:id="rId20"/>
    <p:sldId id="770" r:id="rId21"/>
    <p:sldId id="816" r:id="rId22"/>
    <p:sldId id="784" r:id="rId23"/>
    <p:sldId id="817" r:id="rId24"/>
    <p:sldId id="818" r:id="rId25"/>
    <p:sldId id="776" r:id="rId26"/>
    <p:sldId id="819" r:id="rId27"/>
    <p:sldId id="820" r:id="rId28"/>
    <p:sldId id="809" r:id="rId29"/>
  </p:sldIdLst>
  <p:sldSz cx="9144000" cy="6858000" type="screen4x3"/>
  <p:notesSz cx="6881813" cy="9296400"/>
  <p:defaultTextStyle>
    <a:defPPr>
      <a:defRPr lang="en-US"/>
    </a:defPPr>
    <a:lvl1pPr algn="l" rtl="0" eaLnBrk="0" fontAlgn="base" hangingPunct="0">
      <a:spcBef>
        <a:spcPct val="0"/>
      </a:spcBef>
      <a:spcAft>
        <a:spcPct val="0"/>
      </a:spcAft>
      <a:defRPr sz="27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7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7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7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700" kern="1200">
        <a:solidFill>
          <a:schemeClr val="tx1"/>
        </a:solidFill>
        <a:latin typeface="Arial" charset="0"/>
        <a:ea typeface="ＭＳ Ｐゴシック" charset="-128"/>
        <a:cs typeface="+mn-cs"/>
      </a:defRPr>
    </a:lvl5pPr>
    <a:lvl6pPr marL="2286000" algn="l" defTabSz="914400" rtl="0" eaLnBrk="1" latinLnBrk="0" hangingPunct="1">
      <a:defRPr sz="2700" kern="1200">
        <a:solidFill>
          <a:schemeClr val="tx1"/>
        </a:solidFill>
        <a:latin typeface="Arial" charset="0"/>
        <a:ea typeface="ＭＳ Ｐゴシック" charset="-128"/>
        <a:cs typeface="+mn-cs"/>
      </a:defRPr>
    </a:lvl6pPr>
    <a:lvl7pPr marL="2743200" algn="l" defTabSz="914400" rtl="0" eaLnBrk="1" latinLnBrk="0" hangingPunct="1">
      <a:defRPr sz="2700" kern="1200">
        <a:solidFill>
          <a:schemeClr val="tx1"/>
        </a:solidFill>
        <a:latin typeface="Arial" charset="0"/>
        <a:ea typeface="ＭＳ Ｐゴシック" charset="-128"/>
        <a:cs typeface="+mn-cs"/>
      </a:defRPr>
    </a:lvl7pPr>
    <a:lvl8pPr marL="3200400" algn="l" defTabSz="914400" rtl="0" eaLnBrk="1" latinLnBrk="0" hangingPunct="1">
      <a:defRPr sz="2700" kern="1200">
        <a:solidFill>
          <a:schemeClr val="tx1"/>
        </a:solidFill>
        <a:latin typeface="Arial" charset="0"/>
        <a:ea typeface="ＭＳ Ｐゴシック" charset="-128"/>
        <a:cs typeface="+mn-cs"/>
      </a:defRPr>
    </a:lvl8pPr>
    <a:lvl9pPr marL="3657600" algn="l" defTabSz="914400" rtl="0" eaLnBrk="1" latinLnBrk="0" hangingPunct="1">
      <a:defRPr sz="27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648"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tts, Helen" initials="PH" lastIdx="1" clrIdx="0">
    <p:extLst>
      <p:ext uri="{19B8F6BF-5375-455C-9EA6-DF929625EA0E}">
        <p15:presenceInfo xmlns:p15="http://schemas.microsoft.com/office/powerpoint/2012/main" userId="S::hpitts@marshall.usc.edu::cdd46541-55b4-482a-9c86-6d6ee64a47b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454545"/>
    <a:srgbClr val="FFFF66"/>
    <a:srgbClr val="FFFF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674"/>
    <p:restoredTop sz="91429"/>
  </p:normalViewPr>
  <p:slideViewPr>
    <p:cSldViewPr showGuides="1">
      <p:cViewPr varScale="1">
        <p:scale>
          <a:sx n="76" d="100"/>
          <a:sy n="76" d="100"/>
        </p:scale>
        <p:origin x="954" y="96"/>
      </p:cViewPr>
      <p:guideLst>
        <p:guide orient="horz" pos="364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t" anchorCtr="0" compatLnSpc="1">
            <a:prstTxWarp prst="textNoShape">
              <a:avLst/>
            </a:prstTxWarp>
          </a:bodyPr>
          <a:lstStyle>
            <a:lvl1pPr defTabSz="928688" eaLnBrk="1" hangingPunct="1">
              <a:defRPr sz="1200">
                <a:ea typeface="ＭＳ Ｐゴシック" charset="0"/>
                <a:cs typeface="+mn-cs"/>
              </a:defRPr>
            </a:lvl1pPr>
          </a:lstStyle>
          <a:p>
            <a:pPr>
              <a:defRPr/>
            </a:pPr>
            <a:endParaRPr lang="en-US"/>
          </a:p>
        </p:txBody>
      </p:sp>
      <p:sp>
        <p:nvSpPr>
          <p:cNvPr id="66563" name="Rectangle 3"/>
          <p:cNvSpPr>
            <a:spLocks noGrp="1" noChangeArrowheads="1"/>
          </p:cNvSpPr>
          <p:nvPr>
            <p:ph type="dt" sz="quarter" idx="1"/>
          </p:nvPr>
        </p:nvSpPr>
        <p:spPr bwMode="auto">
          <a:xfrm>
            <a:off x="3897609" y="0"/>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t" anchorCtr="0" compatLnSpc="1">
            <a:prstTxWarp prst="textNoShape">
              <a:avLst/>
            </a:prstTxWarp>
          </a:bodyPr>
          <a:lstStyle>
            <a:lvl1pPr algn="r" defTabSz="928688" eaLnBrk="1" hangingPunct="1">
              <a:defRPr sz="1200">
                <a:ea typeface="ＭＳ Ｐゴシック" charset="0"/>
                <a:cs typeface="+mn-cs"/>
              </a:defRPr>
            </a:lvl1pPr>
          </a:lstStyle>
          <a:p>
            <a:pPr>
              <a:defRPr/>
            </a:pPr>
            <a:endParaRPr lang="en-US"/>
          </a:p>
        </p:txBody>
      </p:sp>
      <p:sp>
        <p:nvSpPr>
          <p:cNvPr id="66564" name="Rectangle 4"/>
          <p:cNvSpPr>
            <a:spLocks noGrp="1" noChangeArrowheads="1"/>
          </p:cNvSpPr>
          <p:nvPr>
            <p:ph type="ftr" sz="quarter" idx="2"/>
          </p:nvPr>
        </p:nvSpPr>
        <p:spPr bwMode="auto">
          <a:xfrm>
            <a:off x="0" y="8829989"/>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b" anchorCtr="0" compatLnSpc="1">
            <a:prstTxWarp prst="textNoShape">
              <a:avLst/>
            </a:prstTxWarp>
          </a:bodyPr>
          <a:lstStyle>
            <a:lvl1pPr defTabSz="928688" eaLnBrk="1" hangingPunct="1">
              <a:defRPr sz="1200">
                <a:ea typeface="ＭＳ Ｐゴシック" charset="0"/>
                <a:cs typeface="+mn-cs"/>
              </a:defRPr>
            </a:lvl1pPr>
          </a:lstStyle>
          <a:p>
            <a:pPr>
              <a:defRPr/>
            </a:pPr>
            <a:endParaRPr lang="en-US"/>
          </a:p>
        </p:txBody>
      </p:sp>
      <p:sp>
        <p:nvSpPr>
          <p:cNvPr id="66565" name="Rectangle 5"/>
          <p:cNvSpPr>
            <a:spLocks noGrp="1" noChangeArrowheads="1"/>
          </p:cNvSpPr>
          <p:nvPr>
            <p:ph type="sldNum" sz="quarter" idx="3"/>
          </p:nvPr>
        </p:nvSpPr>
        <p:spPr bwMode="auto">
          <a:xfrm>
            <a:off x="3897609" y="8829989"/>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b" anchorCtr="0" compatLnSpc="1">
            <a:prstTxWarp prst="textNoShape">
              <a:avLst/>
            </a:prstTxWarp>
          </a:bodyPr>
          <a:lstStyle>
            <a:lvl1pPr algn="r" defTabSz="928688" eaLnBrk="1" hangingPunct="1">
              <a:defRPr sz="1200"/>
            </a:lvl1pPr>
          </a:lstStyle>
          <a:p>
            <a:pPr>
              <a:defRPr/>
            </a:pPr>
            <a:fld id="{28142517-DB0F-FF4D-8AB5-76D0AB44C0C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t" anchorCtr="0" compatLnSpc="1">
            <a:prstTxWarp prst="textNoShape">
              <a:avLst/>
            </a:prstTxWarp>
          </a:bodyPr>
          <a:lstStyle>
            <a:lvl1pPr defTabSz="928688" eaLnBrk="1" hangingPunct="1">
              <a:defRPr sz="1200">
                <a:ea typeface="ＭＳ Ｐゴシック" charset="0"/>
                <a:cs typeface="+mn-cs"/>
              </a:defRPr>
            </a:lvl1pPr>
          </a:lstStyle>
          <a:p>
            <a:pPr>
              <a:defRPr/>
            </a:pPr>
            <a:endParaRPr lang="en-US"/>
          </a:p>
        </p:txBody>
      </p:sp>
      <p:sp>
        <p:nvSpPr>
          <p:cNvPr id="4099" name="Rectangle 3"/>
          <p:cNvSpPr>
            <a:spLocks noGrp="1" noChangeArrowheads="1"/>
          </p:cNvSpPr>
          <p:nvPr>
            <p:ph type="dt" idx="1"/>
          </p:nvPr>
        </p:nvSpPr>
        <p:spPr bwMode="auto">
          <a:xfrm>
            <a:off x="3897609" y="0"/>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t" anchorCtr="0" compatLnSpc="1">
            <a:prstTxWarp prst="textNoShape">
              <a:avLst/>
            </a:prstTxWarp>
          </a:bodyPr>
          <a:lstStyle>
            <a:lvl1pPr algn="r" defTabSz="928688" eaLnBrk="1" hangingPunct="1">
              <a:defRPr sz="1200">
                <a:ea typeface="ＭＳ Ｐゴシック"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01" name="Rectangle 5"/>
          <p:cNvSpPr>
            <a:spLocks noGrp="1" noChangeArrowheads="1"/>
          </p:cNvSpPr>
          <p:nvPr>
            <p:ph type="body" sz="quarter" idx="3"/>
          </p:nvPr>
        </p:nvSpPr>
        <p:spPr bwMode="auto">
          <a:xfrm>
            <a:off x="688182" y="4415790"/>
            <a:ext cx="5505450" cy="418338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29989"/>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b" anchorCtr="0" compatLnSpc="1">
            <a:prstTxWarp prst="textNoShape">
              <a:avLst/>
            </a:prstTxWarp>
          </a:bodyPr>
          <a:lstStyle>
            <a:lvl1pPr defTabSz="928688" eaLnBrk="1" hangingPunct="1">
              <a:defRPr sz="1200">
                <a:ea typeface="ＭＳ Ｐゴシック"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97609" y="8829989"/>
            <a:ext cx="2982641" cy="46482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2885" tIns="46442" rIns="92885" bIns="46442" numCol="1" anchor="b" anchorCtr="0" compatLnSpc="1">
            <a:prstTxWarp prst="textNoShape">
              <a:avLst/>
            </a:prstTxWarp>
          </a:bodyPr>
          <a:lstStyle>
            <a:lvl1pPr algn="r" defTabSz="928688" eaLnBrk="1" hangingPunct="1">
              <a:defRPr sz="1200"/>
            </a:lvl1pPr>
          </a:lstStyle>
          <a:p>
            <a:pPr>
              <a:defRPr/>
            </a:pPr>
            <a:fld id="{7FEC2924-67AC-9344-B440-AA1A18B39F4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2598289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DB3CF-B43E-4960-4C85-F3EDC93EC4EB}"/>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B4CC4C71-CD2C-D3F3-8AD8-01D7A0C05259}"/>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11</a:t>
            </a:fld>
            <a:endParaRPr lang="en-US" altLang="x-none" sz="1200"/>
          </a:p>
        </p:txBody>
      </p:sp>
      <p:sp>
        <p:nvSpPr>
          <p:cNvPr id="1182722" name="Rectangle 2">
            <a:extLst>
              <a:ext uri="{FF2B5EF4-FFF2-40B4-BE49-F238E27FC236}">
                <a16:creationId xmlns:a16="http://schemas.microsoft.com/office/drawing/2014/main" id="{8A55FD00-428C-9479-E661-BEE689AC76F6}"/>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a:extLst>
              <a:ext uri="{FF2B5EF4-FFF2-40B4-BE49-F238E27FC236}">
                <a16:creationId xmlns:a16="http://schemas.microsoft.com/office/drawing/2014/main" id="{9BD84A31-7761-BAA0-6664-4CDEB9A12343}"/>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3807873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03E91-865B-DFC4-E840-E3B559EE3D36}"/>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DB4E9AA4-AB1E-074D-0747-E47A48223E12}"/>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12</a:t>
            </a:fld>
            <a:endParaRPr lang="en-US" altLang="x-none" sz="1200"/>
          </a:p>
        </p:txBody>
      </p:sp>
      <p:sp>
        <p:nvSpPr>
          <p:cNvPr id="1182722" name="Rectangle 2">
            <a:extLst>
              <a:ext uri="{FF2B5EF4-FFF2-40B4-BE49-F238E27FC236}">
                <a16:creationId xmlns:a16="http://schemas.microsoft.com/office/drawing/2014/main" id="{48CFAB22-2B4E-990C-1177-BB7BB5F1E35B}"/>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a:extLst>
              <a:ext uri="{FF2B5EF4-FFF2-40B4-BE49-F238E27FC236}">
                <a16:creationId xmlns:a16="http://schemas.microsoft.com/office/drawing/2014/main" id="{7F160568-B005-E8B4-28E3-29071AA7E741}"/>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737347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13</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3736574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D375-F9D3-2D9D-966B-4016C4A9F117}"/>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F1C74602-0BBA-997C-85BE-8E0766D3EB67}"/>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14</a:t>
            </a:fld>
            <a:endParaRPr lang="en-US" altLang="x-none" sz="1200"/>
          </a:p>
        </p:txBody>
      </p:sp>
      <p:sp>
        <p:nvSpPr>
          <p:cNvPr id="1182722" name="Rectangle 2">
            <a:extLst>
              <a:ext uri="{FF2B5EF4-FFF2-40B4-BE49-F238E27FC236}">
                <a16:creationId xmlns:a16="http://schemas.microsoft.com/office/drawing/2014/main" id="{502FD87B-8DF3-92C2-49AD-FD5E4C3B3CB4}"/>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a:extLst>
              <a:ext uri="{FF2B5EF4-FFF2-40B4-BE49-F238E27FC236}">
                <a16:creationId xmlns:a16="http://schemas.microsoft.com/office/drawing/2014/main" id="{921E2944-29C9-09CD-841B-9E027408E616}"/>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1715396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15</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2614910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16</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2527978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17</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697927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99BD3-27A3-073D-0D01-EEE60550C7B8}"/>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4273BE5C-0DD5-7ACE-6A98-76CAA576FDA6}"/>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18</a:t>
            </a:fld>
            <a:endParaRPr lang="en-US" altLang="x-none" sz="1200"/>
          </a:p>
        </p:txBody>
      </p:sp>
      <p:sp>
        <p:nvSpPr>
          <p:cNvPr id="1182722" name="Rectangle 2">
            <a:extLst>
              <a:ext uri="{FF2B5EF4-FFF2-40B4-BE49-F238E27FC236}">
                <a16:creationId xmlns:a16="http://schemas.microsoft.com/office/drawing/2014/main" id="{E392C053-8116-F259-293A-8AE0E9A48EED}"/>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a:extLst>
              <a:ext uri="{FF2B5EF4-FFF2-40B4-BE49-F238E27FC236}">
                <a16:creationId xmlns:a16="http://schemas.microsoft.com/office/drawing/2014/main" id="{AF97DE96-26C0-61DF-127C-4659269E37AA}"/>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627619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19</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3189001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86215-0C59-95EE-5B8C-4C4A43B8B640}"/>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622BEF39-37DF-8DDF-F989-210ABA5D7868}"/>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20</a:t>
            </a:fld>
            <a:endParaRPr lang="en-US" altLang="x-none" sz="1200"/>
          </a:p>
        </p:txBody>
      </p:sp>
      <p:sp>
        <p:nvSpPr>
          <p:cNvPr id="1182722" name="Rectangle 2">
            <a:extLst>
              <a:ext uri="{FF2B5EF4-FFF2-40B4-BE49-F238E27FC236}">
                <a16:creationId xmlns:a16="http://schemas.microsoft.com/office/drawing/2014/main" id="{DAA60200-E9E0-F6C9-B405-A35983DE9BF8}"/>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a:extLst>
              <a:ext uri="{FF2B5EF4-FFF2-40B4-BE49-F238E27FC236}">
                <a16:creationId xmlns:a16="http://schemas.microsoft.com/office/drawing/2014/main" id="{B8EE3DE5-641B-53EA-25A0-9F8E23E6D5DC}"/>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231762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3</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9043681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D5BA0-37C1-0D6F-BFD9-05A06FAE97A4}"/>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5528B469-3CC2-0F6A-E764-FEF193D3B857}"/>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21</a:t>
            </a:fld>
            <a:endParaRPr lang="en-US" altLang="x-none" sz="1200"/>
          </a:p>
        </p:txBody>
      </p:sp>
      <p:sp>
        <p:nvSpPr>
          <p:cNvPr id="1182722" name="Rectangle 2">
            <a:extLst>
              <a:ext uri="{FF2B5EF4-FFF2-40B4-BE49-F238E27FC236}">
                <a16:creationId xmlns:a16="http://schemas.microsoft.com/office/drawing/2014/main" id="{F799699C-7593-5B23-5083-9960739487F3}"/>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a:extLst>
              <a:ext uri="{FF2B5EF4-FFF2-40B4-BE49-F238E27FC236}">
                <a16:creationId xmlns:a16="http://schemas.microsoft.com/office/drawing/2014/main" id="{814545CA-B3E2-BAFE-896C-826E9D1EAFBD}"/>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37616876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22</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2514863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46B9F7-D6CA-190F-449B-40FAF1210695}"/>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7776F653-A3A8-7536-7C33-1A0CC74A3786}"/>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23</a:t>
            </a:fld>
            <a:endParaRPr lang="en-US" altLang="x-none" sz="1200"/>
          </a:p>
        </p:txBody>
      </p:sp>
      <p:sp>
        <p:nvSpPr>
          <p:cNvPr id="1182722" name="Rectangle 2">
            <a:extLst>
              <a:ext uri="{FF2B5EF4-FFF2-40B4-BE49-F238E27FC236}">
                <a16:creationId xmlns:a16="http://schemas.microsoft.com/office/drawing/2014/main" id="{D3E5A6B7-2D30-1CA5-6AE6-0EE29FF223BA}"/>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a:extLst>
              <a:ext uri="{FF2B5EF4-FFF2-40B4-BE49-F238E27FC236}">
                <a16:creationId xmlns:a16="http://schemas.microsoft.com/office/drawing/2014/main" id="{19057498-AD94-ADE1-FE40-BAE6768D7E15}"/>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39294472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045F6-EA6B-CC72-1AB2-392A8D915873}"/>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D4B02E35-1AEF-097B-AB5D-4334DFF3D73A}"/>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24</a:t>
            </a:fld>
            <a:endParaRPr lang="en-US" altLang="x-none" sz="1200"/>
          </a:p>
        </p:txBody>
      </p:sp>
      <p:sp>
        <p:nvSpPr>
          <p:cNvPr id="1182722" name="Rectangle 2">
            <a:extLst>
              <a:ext uri="{FF2B5EF4-FFF2-40B4-BE49-F238E27FC236}">
                <a16:creationId xmlns:a16="http://schemas.microsoft.com/office/drawing/2014/main" id="{54272B2A-3FFE-7F04-54AF-B668240D811A}"/>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a:extLst>
              <a:ext uri="{FF2B5EF4-FFF2-40B4-BE49-F238E27FC236}">
                <a16:creationId xmlns:a16="http://schemas.microsoft.com/office/drawing/2014/main" id="{5DD604D4-6467-8652-791F-93A3AEB5BCE9}"/>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8699273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25</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1114544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516B5-B074-2DD0-B358-5C5B6B4383C8}"/>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D5F68113-6F23-1FD6-516C-9D3AF5384127}"/>
              </a:ext>
            </a:extLst>
          </p:cNvPr>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4</a:t>
            </a:fld>
            <a:endParaRPr lang="en-US" altLang="x-none" sz="1200"/>
          </a:p>
        </p:txBody>
      </p:sp>
      <p:sp>
        <p:nvSpPr>
          <p:cNvPr id="1182722" name="Rectangle 2">
            <a:extLst>
              <a:ext uri="{FF2B5EF4-FFF2-40B4-BE49-F238E27FC236}">
                <a16:creationId xmlns:a16="http://schemas.microsoft.com/office/drawing/2014/main" id="{88B6A180-7669-CA59-3F2D-2F59A06C7938}"/>
              </a:ext>
            </a:extLst>
          </p:cNvPr>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a:extLst>
              <a:ext uri="{FF2B5EF4-FFF2-40B4-BE49-F238E27FC236}">
                <a16:creationId xmlns:a16="http://schemas.microsoft.com/office/drawing/2014/main" id="{1C41596B-8C0A-3BB2-9009-F5342741A3C2}"/>
              </a:ext>
            </a:extLst>
          </p:cNvPr>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846825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5</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dirty="0">
              <a:cs typeface="+mn-cs"/>
            </a:endParaRPr>
          </a:p>
        </p:txBody>
      </p:sp>
    </p:spTree>
    <p:extLst>
      <p:ext uri="{BB962C8B-B14F-4D97-AF65-F5344CB8AC3E}">
        <p14:creationId xmlns:p14="http://schemas.microsoft.com/office/powerpoint/2010/main" val="1218188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6</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2254369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7</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2429769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8</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 xmlns:ma14="http://schemas.microsoft.com/office/mac/drawingml/2011/main"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1089740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9</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672770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28688">
              <a:defRPr sz="2700">
                <a:solidFill>
                  <a:schemeClr val="tx1"/>
                </a:solidFill>
                <a:latin typeface="Arial" charset="0"/>
                <a:ea typeface="ＭＳ Ｐゴシック" charset="-128"/>
              </a:defRPr>
            </a:lvl1pPr>
            <a:lvl2pPr marL="742950" indent="-285750" defTabSz="928688">
              <a:defRPr sz="2700">
                <a:solidFill>
                  <a:schemeClr val="tx1"/>
                </a:solidFill>
                <a:latin typeface="Arial" charset="0"/>
                <a:ea typeface="ＭＳ Ｐゴシック" charset="-128"/>
              </a:defRPr>
            </a:lvl2pPr>
            <a:lvl3pPr marL="1143000" indent="-228600" defTabSz="928688">
              <a:defRPr sz="2700">
                <a:solidFill>
                  <a:schemeClr val="tx1"/>
                </a:solidFill>
                <a:latin typeface="Arial" charset="0"/>
                <a:ea typeface="ＭＳ Ｐゴシック" charset="-128"/>
              </a:defRPr>
            </a:lvl3pPr>
            <a:lvl4pPr marL="1600200" indent="-228600" defTabSz="928688">
              <a:defRPr sz="2700">
                <a:solidFill>
                  <a:schemeClr val="tx1"/>
                </a:solidFill>
                <a:latin typeface="Arial" charset="0"/>
                <a:ea typeface="ＭＳ Ｐゴシック" charset="-128"/>
              </a:defRPr>
            </a:lvl4pPr>
            <a:lvl5pPr marL="2057400" indent="-228600" defTabSz="928688">
              <a:defRPr sz="2700">
                <a:solidFill>
                  <a:schemeClr val="tx1"/>
                </a:solidFill>
                <a:latin typeface="Arial" charset="0"/>
                <a:ea typeface="ＭＳ Ｐゴシック" charset="-128"/>
              </a:defRPr>
            </a:lvl5pPr>
            <a:lvl6pPr marL="2514600" indent="-228600" defTabSz="928688" eaLnBrk="0" fontAlgn="base" hangingPunct="0">
              <a:spcBef>
                <a:spcPct val="0"/>
              </a:spcBef>
              <a:spcAft>
                <a:spcPct val="0"/>
              </a:spcAft>
              <a:defRPr sz="2700">
                <a:solidFill>
                  <a:schemeClr val="tx1"/>
                </a:solidFill>
                <a:latin typeface="Arial" charset="0"/>
                <a:ea typeface="ＭＳ Ｐゴシック" charset="-128"/>
              </a:defRPr>
            </a:lvl6pPr>
            <a:lvl7pPr marL="2971800" indent="-228600" defTabSz="928688" eaLnBrk="0" fontAlgn="base" hangingPunct="0">
              <a:spcBef>
                <a:spcPct val="0"/>
              </a:spcBef>
              <a:spcAft>
                <a:spcPct val="0"/>
              </a:spcAft>
              <a:defRPr sz="2700">
                <a:solidFill>
                  <a:schemeClr val="tx1"/>
                </a:solidFill>
                <a:latin typeface="Arial" charset="0"/>
                <a:ea typeface="ＭＳ Ｐゴシック" charset="-128"/>
              </a:defRPr>
            </a:lvl7pPr>
            <a:lvl8pPr marL="3429000" indent="-228600" defTabSz="928688" eaLnBrk="0" fontAlgn="base" hangingPunct="0">
              <a:spcBef>
                <a:spcPct val="0"/>
              </a:spcBef>
              <a:spcAft>
                <a:spcPct val="0"/>
              </a:spcAft>
              <a:defRPr sz="2700">
                <a:solidFill>
                  <a:schemeClr val="tx1"/>
                </a:solidFill>
                <a:latin typeface="Arial" charset="0"/>
                <a:ea typeface="ＭＳ Ｐゴシック" charset="-128"/>
              </a:defRPr>
            </a:lvl8pPr>
            <a:lvl9pPr marL="3886200" indent="-228600" defTabSz="928688" eaLnBrk="0" fontAlgn="base" hangingPunct="0">
              <a:spcBef>
                <a:spcPct val="0"/>
              </a:spcBef>
              <a:spcAft>
                <a:spcPct val="0"/>
              </a:spcAft>
              <a:defRPr sz="2700">
                <a:solidFill>
                  <a:schemeClr val="tx1"/>
                </a:solidFill>
                <a:latin typeface="Arial" charset="0"/>
                <a:ea typeface="ＭＳ Ｐゴシック" charset="-128"/>
              </a:defRPr>
            </a:lvl9pPr>
          </a:lstStyle>
          <a:p>
            <a:fld id="{53EDAD12-7CA7-4348-834E-0066EF56D6AF}" type="slidenum">
              <a:rPr lang="en-US" altLang="x-none" sz="1200"/>
              <a:pPr/>
              <a:t>10</a:t>
            </a:fld>
            <a:endParaRPr lang="en-US" altLang="x-none" sz="1200"/>
          </a:p>
        </p:txBody>
      </p:sp>
      <p:sp>
        <p:nvSpPr>
          <p:cNvPr id="1182722" name="Rectangle 2"/>
          <p:cNvSpPr>
            <a:spLocks noGrp="1" noRot="1" noChangeAspect="1" noChangeArrowheads="1" noTextEdit="1"/>
          </p:cNvSpPr>
          <p:nvPr>
            <p:ph type="sldImg"/>
          </p:nvPr>
        </p:nvSpPr>
        <p:spPr>
          <a:xfrm>
            <a:off x="674688" y="463550"/>
            <a:ext cx="5489575" cy="4117975"/>
          </a:xfrm>
          <a:solidFill>
            <a:srgbClr val="FFFFFF"/>
          </a:solidFill>
          <a:ln/>
          <a:extLst>
            <a:ext uri="{FAA26D3D-D897-4be2-8F04-BA451C77F1D7}">
              <ma14:placeholderFlag xmlns:ma14="http://schemas.microsoft.com/office/mac/drawingml/2011/main" xmlns="" val="1"/>
            </a:ext>
          </a:extLst>
        </p:spPr>
      </p:sp>
      <p:sp>
        <p:nvSpPr>
          <p:cNvPr id="1182723" name="Rectangle 3"/>
          <p:cNvSpPr>
            <a:spLocks noGrp="1" noChangeArrowheads="1"/>
          </p:cNvSpPr>
          <p:nvPr>
            <p:ph type="body" idx="1"/>
          </p:nvPr>
        </p:nvSpPr>
        <p:spPr>
          <a:xfrm>
            <a:off x="918097" y="4415790"/>
            <a:ext cx="5045620" cy="4183380"/>
          </a:xfrm>
          <a:solidFill>
            <a:srgbClr val="FFFFFF"/>
          </a:solidFill>
          <a:ln>
            <a:solidFill>
              <a:srgbClr val="000000"/>
            </a:solidFill>
            <a:miter lim="800000"/>
            <a:headEnd/>
            <a:tailEnd/>
          </a:ln>
        </p:spPr>
        <p:txBody>
          <a:bodyPr/>
          <a:lstStyle/>
          <a:p>
            <a:pPr eaLnBrk="1" hangingPunct="1">
              <a:defRPr/>
            </a:pPr>
            <a:endParaRPr lang="en-US">
              <a:cs typeface="+mn-cs"/>
            </a:endParaRPr>
          </a:p>
        </p:txBody>
      </p:sp>
    </p:spTree>
    <p:extLst>
      <p:ext uri="{BB962C8B-B14F-4D97-AF65-F5344CB8AC3E}">
        <p14:creationId xmlns:p14="http://schemas.microsoft.com/office/powerpoint/2010/main" val="412298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4" name="Group 23"/>
          <p:cNvGrpSpPr/>
          <p:nvPr/>
        </p:nvGrpSpPr>
        <p:grpSpPr>
          <a:xfrm>
            <a:off x="0" y="0"/>
            <a:ext cx="9169398" cy="1078118"/>
            <a:chOff x="0" y="5778500"/>
            <a:chExt cx="9169398" cy="1078118"/>
          </a:xfrm>
        </p:grpSpPr>
        <p:sp>
          <p:nvSpPr>
            <p:cNvPr id="25" name="Rectangle 24"/>
            <p:cNvSpPr/>
            <p:nvPr/>
          </p:nvSpPr>
          <p:spPr>
            <a:xfrm>
              <a:off x="0" y="5803900"/>
              <a:ext cx="9169398" cy="1052718"/>
            </a:xfrm>
            <a:prstGeom prst="rect">
              <a:avLst/>
            </a:prstGeom>
            <a:solidFill>
              <a:schemeClr val="accent2"/>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26" name="Rectangle 25"/>
            <p:cNvSpPr/>
            <p:nvPr/>
          </p:nvSpPr>
          <p:spPr>
            <a:xfrm flipV="1">
              <a:off x="0" y="5778500"/>
              <a:ext cx="9144000" cy="50800"/>
            </a:xfrm>
            <a:prstGeom prst="rect">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27" name="Picture 26" descr="Formal_Marshall_GoldOnCard_NoBG.eps"/>
            <p:cNvPicPr>
              <a:picLocks noChangeAspect="1"/>
            </p:cNvPicPr>
            <p:nvPr userDrawn="1"/>
          </p:nvPicPr>
          <p:blipFill>
            <a:blip r:embed="rId2"/>
            <a:stretch>
              <a:fillRect/>
            </a:stretch>
          </p:blipFill>
          <p:spPr>
            <a:xfrm>
              <a:off x="330229" y="6138496"/>
              <a:ext cx="1841968" cy="433754"/>
            </a:xfrm>
            <a:prstGeom prst="rect">
              <a:avLst/>
            </a:prstGeom>
          </p:spPr>
        </p:pic>
      </p:grpSp>
      <p:sp>
        <p:nvSpPr>
          <p:cNvPr id="163859" name="Rectangle 19"/>
          <p:cNvSpPr>
            <a:spLocks noGrp="1" noChangeArrowheads="1"/>
          </p:cNvSpPr>
          <p:nvPr>
            <p:ph type="ctrTitle"/>
          </p:nvPr>
        </p:nvSpPr>
        <p:spPr>
          <a:xfrm>
            <a:off x="457200" y="1828800"/>
            <a:ext cx="8534400" cy="2209800"/>
          </a:xfrm>
        </p:spPr>
        <p:txBody>
          <a:bodyPr/>
          <a:lstStyle>
            <a:lvl1pPr>
              <a:defRPr sz="5000">
                <a:solidFill>
                  <a:srgbClr val="FFFFFF"/>
                </a:solidFill>
                <a:latin typeface="Calibri" charset="0"/>
                <a:ea typeface="Calibri" charset="0"/>
                <a:cs typeface="Calibri" charset="0"/>
              </a:defRPr>
            </a:lvl1pPr>
          </a:lstStyle>
          <a:p>
            <a:pPr lvl="0"/>
            <a:r>
              <a:rPr lang="en-US" noProof="0"/>
              <a:t>Click to edit Master title style</a:t>
            </a:r>
          </a:p>
        </p:txBody>
      </p:sp>
      <p:sp>
        <p:nvSpPr>
          <p:cNvPr id="163860" name="Rectangle 20"/>
          <p:cNvSpPr>
            <a:spLocks noGrp="1" noChangeArrowheads="1"/>
          </p:cNvSpPr>
          <p:nvPr>
            <p:ph type="subTitle" idx="1"/>
          </p:nvPr>
        </p:nvSpPr>
        <p:spPr>
          <a:xfrm>
            <a:off x="457200" y="4267200"/>
            <a:ext cx="8534400" cy="1752600"/>
          </a:xfrm>
        </p:spPr>
        <p:txBody>
          <a:bodyPr/>
          <a:lstStyle>
            <a:lvl1pPr marL="0" indent="0">
              <a:defRPr sz="3400">
                <a:latin typeface="Calibri" charset="0"/>
                <a:ea typeface="Calibri" charset="0"/>
                <a:cs typeface="Calibri" charset="0"/>
              </a:defRPr>
            </a:lvl1pPr>
          </a:lstStyle>
          <a:p>
            <a:pPr lvl="0"/>
            <a:r>
              <a:rPr lang="en-US" noProof="0"/>
              <a:t>Click to edit Master subtitle style</a:t>
            </a:r>
          </a:p>
        </p:txBody>
      </p:sp>
      <p:sp>
        <p:nvSpPr>
          <p:cNvPr id="16" name="Rectangle 16"/>
          <p:cNvSpPr>
            <a:spLocks noGrp="1" noChangeArrowheads="1"/>
          </p:cNvSpPr>
          <p:nvPr>
            <p:ph type="dt" sz="half" idx="10"/>
          </p:nvPr>
        </p:nvSpPr>
        <p:spPr bwMode="auto">
          <a:xfrm>
            <a:off x="457200" y="6248400"/>
            <a:ext cx="2133600" cy="457200"/>
          </a:xfrm>
          <a:prstGeom prst="rect">
            <a:avLst/>
          </a:prstGeom>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latin typeface="Calibri" charset="0"/>
                <a:ea typeface="Calibri" charset="0"/>
                <a:cs typeface="Calibri" charset="0"/>
              </a:defRPr>
            </a:lvl1pPr>
          </a:lstStyle>
          <a:p>
            <a:pPr>
              <a:defRPr/>
            </a:pPr>
            <a:endParaRPr lang="en-US"/>
          </a:p>
        </p:txBody>
      </p:sp>
      <p:sp>
        <p:nvSpPr>
          <p:cNvPr id="17" name="Rectangle 17"/>
          <p:cNvSpPr>
            <a:spLocks noGrp="1" noChangeArrowheads="1"/>
          </p:cNvSpPr>
          <p:nvPr>
            <p:ph type="ftr" sz="quarter" idx="11"/>
          </p:nvPr>
        </p:nvSpPr>
        <p:spPr>
          <a:xfrm>
            <a:off x="3124200" y="6248400"/>
            <a:ext cx="2895600" cy="457200"/>
          </a:xfrm>
        </p:spPr>
        <p:txBody>
          <a:bodyPr/>
          <a:lstStyle>
            <a:lvl1pPr algn="ctr">
              <a:defRPr i="0">
                <a:solidFill>
                  <a:schemeClr val="tx1"/>
                </a:solidFill>
                <a:latin typeface="Calibri" charset="0"/>
                <a:ea typeface="Calibri" charset="0"/>
                <a:cs typeface="Calibri" charset="0"/>
              </a:defRPr>
            </a:lvl1pPr>
          </a:lstStyle>
          <a:p>
            <a:pPr>
              <a:defRPr/>
            </a:pPr>
            <a:r>
              <a:rPr lang="en-US"/>
              <a:t>RTPC Promotion Guidelines</a:t>
            </a:r>
          </a:p>
        </p:txBody>
      </p:sp>
      <p:sp>
        <p:nvSpPr>
          <p:cNvPr id="18" name="Rectangle 18"/>
          <p:cNvSpPr>
            <a:spLocks noGrp="1" noChangeArrowheads="1"/>
          </p:cNvSpPr>
          <p:nvPr>
            <p:ph type="sldNum" sz="quarter" idx="12"/>
          </p:nvPr>
        </p:nvSpPr>
        <p:spPr/>
        <p:txBody>
          <a:bodyPr/>
          <a:lstStyle>
            <a:lvl1pPr>
              <a:defRPr>
                <a:solidFill>
                  <a:schemeClr val="tx1"/>
                </a:solidFill>
                <a:latin typeface="Calibri" charset="0"/>
                <a:ea typeface="Calibri" charset="0"/>
                <a:cs typeface="Calibri" charset="0"/>
              </a:defRPr>
            </a:lvl1pPr>
          </a:lstStyle>
          <a:p>
            <a:pPr>
              <a:defRPr/>
            </a:pPr>
            <a:fld id="{0FF8A833-14B4-1B46-AB2B-A9A4E1B5F0EE}" type="slidenum">
              <a:rPr lang="en-US" altLang="en-US" smtClean="0"/>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5"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76D84754-F8CB-2144-A9FD-AA655105FEE1}"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638800"/>
          </a:xfrm>
        </p:spPr>
        <p:txBody>
          <a:bodyPr vert="eaVert"/>
          <a:lstStyle>
            <a:lvl1pPr>
              <a:defRPr>
                <a:latin typeface="Calibri" charset="0"/>
                <a:ea typeface="Calibri" charset="0"/>
                <a:cs typeface="Calibri" charset="0"/>
              </a:defRPr>
            </a:lvl1pPr>
          </a:lstStyle>
          <a:p>
            <a:r>
              <a:rPr lang="en-US"/>
              <a:t>Click to edit Master title style</a:t>
            </a:r>
          </a:p>
        </p:txBody>
      </p:sp>
      <p:sp>
        <p:nvSpPr>
          <p:cNvPr id="3" name="Vertical Text Placeholder 2"/>
          <p:cNvSpPr>
            <a:spLocks noGrp="1"/>
          </p:cNvSpPr>
          <p:nvPr>
            <p:ph type="body" orient="vert" idx="1"/>
          </p:nvPr>
        </p:nvSpPr>
        <p:spPr>
          <a:xfrm>
            <a:off x="457200" y="228600"/>
            <a:ext cx="6019800" cy="5638800"/>
          </a:xfrm>
        </p:spPr>
        <p:txBody>
          <a:bodyPr vert="eaVert"/>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5"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9F62BABD-1C7D-984F-B9A9-063666F169EE}" type="slidenum">
              <a:rPr lang="en-US" altLang="en-US" smtClean="0"/>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4038600" cy="4114800"/>
          </a:xfrm>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752600"/>
            <a:ext cx="4038600" cy="1981200"/>
          </a:xfrm>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886200"/>
            <a:ext cx="4038600" cy="1981200"/>
          </a:xfrm>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7"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9"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4038600" cy="4114800"/>
          </a:xfrm>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4038600" cy="4114800"/>
          </a:xfrm>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8"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Calibri" charset="0"/>
                <a:ea typeface="Calibri" charset="0"/>
                <a:cs typeface="Calibri" charset="0"/>
              </a:defRPr>
            </a:lvl1pPr>
            <a:lvl2pPr>
              <a:defRPr>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3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4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5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0" i="0">
                <a:latin typeface="Calibri Light" charset="0"/>
                <a:ea typeface="Calibri Light" charset="0"/>
                <a:cs typeface="Calibri Light" charset="0"/>
              </a:defRPr>
            </a:lvl1pPr>
            <a:lvl2pPr>
              <a:defRPr b="0" i="0">
                <a:latin typeface="Calibri Light" charset="0"/>
                <a:ea typeface="Calibri Light" charset="0"/>
                <a:cs typeface="Calibri Light" charset="0"/>
              </a:defRPr>
            </a:lvl2pPr>
            <a:lvl3pPr>
              <a:defRPr b="0" i="0">
                <a:latin typeface="Calibri Light" charset="0"/>
                <a:ea typeface="Calibri Light" charset="0"/>
                <a:cs typeface="Calibri Light" charset="0"/>
              </a:defRPr>
            </a:lvl3pPr>
            <a:lvl4pPr>
              <a:defRPr b="0" i="0">
                <a:latin typeface="Calibri Light" charset="0"/>
                <a:ea typeface="Calibri Light" charset="0"/>
                <a:cs typeface="Calibri Light" charset="0"/>
              </a:defRPr>
            </a:lvl4pPr>
            <a:lvl5pPr>
              <a:defRPr b="0" i="0">
                <a:latin typeface="Calibri Light" charset="0"/>
                <a:ea typeface="Calibri Light" charset="0"/>
                <a:cs typeface="Calibri Light"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5"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F2386A03-F141-684E-8519-9DFC6584B222}"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6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7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8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9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0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1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Title 1"/>
          <p:cNvSpPr>
            <a:spLocks noGrp="1"/>
          </p:cNvSpPr>
          <p:nvPr>
            <p:ph type="title"/>
          </p:nvPr>
        </p:nvSpPr>
        <p:spPr>
          <a:xfrm>
            <a:off x="2286000" y="76200"/>
            <a:ext cx="6629400" cy="1066800"/>
          </a:xfrm>
        </p:spPr>
        <p:txBody>
          <a:bodyPr/>
          <a:lstStyle>
            <a:lvl1pPr>
              <a:defRPr>
                <a:latin typeface="Calibri" charset="0"/>
                <a:ea typeface="Calibri" charset="0"/>
                <a:cs typeface="Calibri" charset="0"/>
              </a:defRPr>
            </a:lvl1pPr>
          </a:lstStyle>
          <a:p>
            <a:r>
              <a:rPr lang="en-US"/>
              <a:t>Click to edit Master title style</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12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13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4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15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charset="0"/>
                <a:ea typeface="Calibri" charset="0"/>
                <a:cs typeface="Calibri" charset="0"/>
              </a:defRPr>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charset="0"/>
                <a:ea typeface="Calibri" charset="0"/>
                <a:cs typeface="Calibri"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5"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613CFE04-C641-0C4A-9167-AD77313DD663}" type="slidenum">
              <a:rPr lang="en-US" altLang="en-US" smtClean="0"/>
              <a:pPr>
                <a:defRPr/>
              </a:pPr>
              <a:t>‹#›</a:t>
            </a:fld>
            <a:endParaRPr lang="en-US" altLang="en-US"/>
          </a:p>
        </p:txBody>
      </p:sp>
      <p:sp>
        <p:nvSpPr>
          <p:cNvPr id="6" name="Rectangle 14"/>
          <p:cNvSpPr txBox="1">
            <a:spLocks noChangeArrowheads="1"/>
          </p:cNvSpPr>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4400" i="1">
                <a:solidFill>
                  <a:schemeClr val="bg1"/>
                </a:solidFill>
                <a:latin typeface="Calibri" charset="0"/>
                <a:ea typeface="Calibri" charset="0"/>
                <a:cs typeface="Calibri" charset="0"/>
              </a:defRPr>
            </a:lvl1pPr>
            <a:lvl2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2pPr>
            <a:lvl3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3pPr>
            <a:lvl4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4pPr>
            <a:lvl5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5pPr>
            <a:lvl6pPr marL="457200" algn="l" rtl="0" eaLnBrk="1" fontAlgn="base" hangingPunct="1">
              <a:spcBef>
                <a:spcPct val="0"/>
              </a:spcBef>
              <a:spcAft>
                <a:spcPct val="0"/>
              </a:spcAft>
              <a:defRPr sz="4400" i="1">
                <a:solidFill>
                  <a:schemeClr val="accent2"/>
                </a:solidFill>
                <a:latin typeface="Garamond" charset="0"/>
                <a:ea typeface="ＭＳ Ｐゴシック" charset="0"/>
              </a:defRPr>
            </a:lvl6pPr>
            <a:lvl7pPr marL="914400" algn="l" rtl="0" eaLnBrk="1" fontAlgn="base" hangingPunct="1">
              <a:spcBef>
                <a:spcPct val="0"/>
              </a:spcBef>
              <a:spcAft>
                <a:spcPct val="0"/>
              </a:spcAft>
              <a:defRPr sz="4400" i="1">
                <a:solidFill>
                  <a:schemeClr val="accent2"/>
                </a:solidFill>
                <a:latin typeface="Garamond" charset="0"/>
                <a:ea typeface="ＭＳ Ｐゴシック" charset="0"/>
              </a:defRPr>
            </a:lvl7pPr>
            <a:lvl8pPr marL="1371600" algn="l" rtl="0" eaLnBrk="1" fontAlgn="base" hangingPunct="1">
              <a:spcBef>
                <a:spcPct val="0"/>
              </a:spcBef>
              <a:spcAft>
                <a:spcPct val="0"/>
              </a:spcAft>
              <a:defRPr sz="4400" i="1">
                <a:solidFill>
                  <a:schemeClr val="accent2"/>
                </a:solidFill>
                <a:latin typeface="Garamond" charset="0"/>
                <a:ea typeface="ＭＳ Ｐゴシック" charset="0"/>
              </a:defRPr>
            </a:lvl8pPr>
            <a:lvl9pPr marL="1828800" algn="l" rtl="0" eaLnBrk="1" fontAlgn="base" hangingPunct="1">
              <a:spcBef>
                <a:spcPct val="0"/>
              </a:spcBef>
              <a:spcAft>
                <a:spcPct val="0"/>
              </a:spcAft>
              <a:defRPr sz="4400" i="1">
                <a:solidFill>
                  <a:schemeClr val="accent2"/>
                </a:solidFill>
                <a:latin typeface="Garamond" charset="0"/>
                <a:ea typeface="ＭＳ Ｐゴシック" charset="0"/>
              </a:defRPr>
            </a:lvl9pPr>
          </a:lstStyle>
          <a:p>
            <a:r>
              <a:rPr lang="en-US" altLang="en-US" kern="0"/>
              <a:t>Click to edit Master title</a:t>
            </a:r>
            <a:endParaRPr lang="en-US" altLang="en-US" kern="0"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16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17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18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19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20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21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22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23_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7526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886200"/>
            <a:ext cx="82296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solidFill>
                  <a:srgbClr val="8A0028"/>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52600"/>
            <a:ext cx="4038600" cy="4114800"/>
          </a:xfrm>
        </p:spPr>
        <p:txBody>
          <a:bodyPr/>
          <a:lstStyle>
            <a:lvl1pPr>
              <a:defRPr sz="2800" b="0" i="0">
                <a:latin typeface="Calibri Light" charset="0"/>
                <a:ea typeface="Calibri Light" charset="0"/>
                <a:cs typeface="Calibri Light" charset="0"/>
              </a:defRPr>
            </a:lvl1pPr>
            <a:lvl2pPr>
              <a:defRPr sz="2400" b="0" i="0">
                <a:latin typeface="Calibri Light" charset="0"/>
                <a:ea typeface="Calibri Light" charset="0"/>
                <a:cs typeface="Calibri Light" charset="0"/>
              </a:defRPr>
            </a:lvl2pPr>
            <a:lvl3pPr>
              <a:defRPr sz="2000" b="0" i="0">
                <a:latin typeface="Calibri Light" charset="0"/>
                <a:ea typeface="Calibri Light" charset="0"/>
                <a:cs typeface="Calibri Light" charset="0"/>
              </a:defRPr>
            </a:lvl3pPr>
            <a:lvl4pPr>
              <a:defRPr sz="1800" b="0" i="0">
                <a:latin typeface="Calibri Light" charset="0"/>
                <a:ea typeface="Calibri Light" charset="0"/>
                <a:cs typeface="Calibri Light" charset="0"/>
              </a:defRPr>
            </a:lvl4pPr>
            <a:lvl5pPr>
              <a:defRPr sz="1800" b="0" i="0">
                <a:latin typeface="Calibri Light" charset="0"/>
                <a:ea typeface="Calibri Light" charset="0"/>
                <a:cs typeface="Calibri Light"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52600"/>
            <a:ext cx="4038600" cy="4114800"/>
          </a:xfrm>
        </p:spPr>
        <p:txBody>
          <a:bodyPr/>
          <a:lstStyle>
            <a:lvl1pPr>
              <a:defRPr sz="2800" b="0" i="0">
                <a:latin typeface="Calibri Light" charset="0"/>
                <a:ea typeface="Calibri Light" charset="0"/>
                <a:cs typeface="Calibri Light" charset="0"/>
              </a:defRPr>
            </a:lvl1pPr>
            <a:lvl2pPr>
              <a:defRPr sz="2400" b="0" i="0">
                <a:latin typeface="Calibri Light" charset="0"/>
                <a:ea typeface="Calibri Light" charset="0"/>
                <a:cs typeface="Calibri Light" charset="0"/>
              </a:defRPr>
            </a:lvl2pPr>
            <a:lvl3pPr>
              <a:defRPr sz="2000" b="0" i="0">
                <a:latin typeface="Calibri Light" charset="0"/>
                <a:ea typeface="Calibri Light" charset="0"/>
                <a:cs typeface="Calibri Light" charset="0"/>
              </a:defRPr>
            </a:lvl3pPr>
            <a:lvl4pPr>
              <a:defRPr sz="1800" b="0" i="0">
                <a:latin typeface="Calibri Light" charset="0"/>
                <a:ea typeface="Calibri Light" charset="0"/>
                <a:cs typeface="Calibri Light" charset="0"/>
              </a:defRPr>
            </a:lvl4pPr>
            <a:lvl5pPr>
              <a:defRPr sz="1800" b="0" i="0">
                <a:latin typeface="Calibri Light" charset="0"/>
                <a:ea typeface="Calibri Light" charset="0"/>
                <a:cs typeface="Calibri Light"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5C284144-B486-6345-A6E9-29158940A450}" type="slidenum">
              <a:rPr lang="en-US" altLang="en-US" smtClean="0"/>
              <a:pPr>
                <a:defRPr/>
              </a:pPr>
              <a:t>‹#›</a:t>
            </a:fld>
            <a:endParaRPr lang="en-US" altLang="en-US"/>
          </a:p>
        </p:txBody>
      </p:sp>
      <p:sp>
        <p:nvSpPr>
          <p:cNvPr id="7"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charset="0"/>
                <a:ea typeface="Calibri" charset="0"/>
                <a:cs typeface="Calibri"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charset="0"/>
                <a:ea typeface="Calibri" charset="0"/>
                <a:cs typeface="Calibri" charset="0"/>
              </a:defRPr>
            </a:lvl1pPr>
            <a:lvl2pPr>
              <a:defRPr sz="2000">
                <a:latin typeface="Calibri" charset="0"/>
                <a:ea typeface="Calibri" charset="0"/>
                <a:cs typeface="Calibri" charset="0"/>
              </a:defRPr>
            </a:lvl2pPr>
            <a:lvl3pPr>
              <a:defRPr sz="1800">
                <a:latin typeface="Calibri" charset="0"/>
                <a:ea typeface="Calibri" charset="0"/>
                <a:cs typeface="Calibri" charset="0"/>
              </a:defRPr>
            </a:lvl3pPr>
            <a:lvl4pPr>
              <a:defRPr sz="1600">
                <a:latin typeface="Calibri" charset="0"/>
                <a:ea typeface="Calibri" charset="0"/>
                <a:cs typeface="Calibri" charset="0"/>
              </a:defRPr>
            </a:lvl4pPr>
            <a:lvl5pPr>
              <a:defRPr sz="1600">
                <a:latin typeface="Calibri" charset="0"/>
                <a:ea typeface="Calibri" charset="0"/>
                <a:cs typeface="Calibri"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charset="0"/>
                <a:ea typeface="Calibri" charset="0"/>
                <a:cs typeface="Calibri"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charset="0"/>
                <a:ea typeface="Calibri" charset="0"/>
                <a:cs typeface="Calibri" charset="0"/>
              </a:defRPr>
            </a:lvl1pPr>
            <a:lvl2pPr>
              <a:defRPr sz="2000">
                <a:latin typeface="Calibri" charset="0"/>
                <a:ea typeface="Calibri" charset="0"/>
                <a:cs typeface="Calibri" charset="0"/>
              </a:defRPr>
            </a:lvl2pPr>
            <a:lvl3pPr>
              <a:defRPr sz="1800">
                <a:latin typeface="Calibri" charset="0"/>
                <a:ea typeface="Calibri" charset="0"/>
                <a:cs typeface="Calibri" charset="0"/>
              </a:defRPr>
            </a:lvl3pPr>
            <a:lvl4pPr>
              <a:defRPr sz="1600">
                <a:latin typeface="Calibri" charset="0"/>
                <a:ea typeface="Calibri" charset="0"/>
                <a:cs typeface="Calibri" charset="0"/>
              </a:defRPr>
            </a:lvl4pPr>
            <a:lvl5pPr>
              <a:defRPr sz="1600">
                <a:latin typeface="Calibri" charset="0"/>
                <a:ea typeface="Calibri" charset="0"/>
                <a:cs typeface="Calibri"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8"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9A407E92-18DB-2840-BB39-25DBEFBAE3E9}" type="slidenum">
              <a:rPr lang="en-US" altLang="en-US" smtClean="0"/>
              <a:pPr>
                <a:defRPr/>
              </a:pPr>
              <a:t>‹#›</a:t>
            </a:fld>
            <a:endParaRPr lang="en-US" altLang="en-US"/>
          </a:p>
        </p:txBody>
      </p:sp>
      <p:sp>
        <p:nvSpPr>
          <p:cNvPr id="10"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1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1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latin typeface="Calibri" charset="0"/>
                <a:ea typeface="Calibri" charset="0"/>
                <a:cs typeface="Calibri" charset="0"/>
              </a:defRPr>
            </a:lvl1pPr>
            <a:lvl2pPr>
              <a:defRPr>
                <a:solidFill>
                  <a:schemeClr val="tx1"/>
                </a:solidFill>
                <a:latin typeface="Calibri" charset="0"/>
                <a:ea typeface="Calibri" charset="0"/>
                <a:cs typeface="Calibri" charset="0"/>
              </a:defRPr>
            </a:lvl2pPr>
            <a:lvl3pPr>
              <a:defRPr>
                <a:solidFill>
                  <a:schemeClr val="tx1"/>
                </a:solidFill>
                <a:latin typeface="Calibri" charset="0"/>
                <a:ea typeface="Calibri" charset="0"/>
                <a:cs typeface="Calibri" charset="0"/>
              </a:defRPr>
            </a:lvl3pPr>
            <a:lvl4pPr>
              <a:defRPr>
                <a:solidFill>
                  <a:schemeClr val="tx1"/>
                </a:solidFill>
                <a:latin typeface="Calibri" charset="0"/>
                <a:ea typeface="Calibri" charset="0"/>
                <a:cs typeface="Calibri" charset="0"/>
              </a:defRPr>
            </a:lvl4pPr>
            <a:lvl5pPr>
              <a:defRPr>
                <a:solidFill>
                  <a:schemeClr val="tx1"/>
                </a:solidFill>
                <a:latin typeface="Calibri" charset="0"/>
                <a:ea typeface="Calibri" charset="0"/>
                <a:cs typeface="Calibri"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ftr" sz="quarter" idx="10"/>
          </p:nvPr>
        </p:nvSpPr>
        <p:spPr>
          <a:ln/>
        </p:spPr>
        <p:txBody>
          <a:bodyPr/>
          <a:lstStyle>
            <a:lvl1pPr>
              <a:defRPr>
                <a:solidFill>
                  <a:schemeClr val="accent6"/>
                </a:solidFill>
                <a:latin typeface="Calibri" charset="0"/>
                <a:ea typeface="Calibri" charset="0"/>
                <a:cs typeface="Calibri" charset="0"/>
              </a:defRPr>
            </a:lvl1pPr>
          </a:lstStyle>
          <a:p>
            <a:pPr>
              <a:defRPr/>
            </a:pPr>
            <a:r>
              <a:rPr lang="en-US"/>
              <a:t>RTPC Promotion Guidelines</a:t>
            </a:r>
          </a:p>
        </p:txBody>
      </p:sp>
      <p:sp>
        <p:nvSpPr>
          <p:cNvPr id="5" name="Rectangle 6"/>
          <p:cNvSpPr>
            <a:spLocks noGrp="1" noChangeArrowheads="1"/>
          </p:cNvSpPr>
          <p:nvPr>
            <p:ph type="sldNum" sz="quarter" idx="11"/>
          </p:nvPr>
        </p:nvSpPr>
        <p:spPr>
          <a:ln/>
        </p:spPr>
        <p:txBody>
          <a:bodyPr/>
          <a:lstStyle>
            <a:lvl1pPr>
              <a:defRPr>
                <a:solidFill>
                  <a:schemeClr val="accent6"/>
                </a:solidFill>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4"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F68A22AC-C1ED-AD42-9147-439E6F7E28EC}" type="slidenum">
              <a:rPr lang="en-US" altLang="en-US" smtClean="0"/>
              <a:pPr>
                <a:defRPr/>
              </a:pPr>
              <a:t>‹#›</a:t>
            </a:fld>
            <a:endParaRPr lang="en-US" altLang="en-US"/>
          </a:p>
        </p:txBody>
      </p:sp>
      <p:sp>
        <p:nvSpPr>
          <p:cNvPr id="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3"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2AEFA1E4-B8AE-CC49-9589-CCB9019A34AB}" type="slidenum">
              <a:rPr lang="en-US" altLang="en-US" smtClean="0"/>
              <a:pPr>
                <a:defRPr/>
              </a:pPr>
              <a:t>‹#›</a:t>
            </a:fld>
            <a:endParaRPr lang="en-US" altLang="en-US"/>
          </a:p>
        </p:txBody>
      </p:sp>
      <p:sp>
        <p:nvSpPr>
          <p:cNvPr id="5"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73050"/>
            <a:ext cx="5111750" cy="5853113"/>
          </a:xfrm>
        </p:spPr>
        <p:txBody>
          <a:bodyPr/>
          <a:lstStyle>
            <a:lvl1pPr>
              <a:defRPr sz="3200">
                <a:latin typeface="Calibri" charset="0"/>
                <a:ea typeface="Calibri" charset="0"/>
                <a:cs typeface="Calibri" charset="0"/>
              </a:defRPr>
            </a:lvl1pPr>
            <a:lvl2pPr>
              <a:defRPr sz="2800">
                <a:latin typeface="Calibri" charset="0"/>
                <a:ea typeface="Calibri" charset="0"/>
                <a:cs typeface="Calibri" charset="0"/>
              </a:defRPr>
            </a:lvl2pPr>
            <a:lvl3pPr>
              <a:defRPr sz="2400">
                <a:latin typeface="Calibri" charset="0"/>
                <a:ea typeface="Calibri" charset="0"/>
                <a:cs typeface="Calibri" charset="0"/>
              </a:defRPr>
            </a:lvl3pPr>
            <a:lvl4pPr>
              <a:defRPr sz="2000">
                <a:latin typeface="Calibri" charset="0"/>
                <a:ea typeface="Calibri" charset="0"/>
                <a:cs typeface="Calibri" charset="0"/>
              </a:defRPr>
            </a:lvl4pPr>
            <a:lvl5pPr>
              <a:defRPr sz="2000">
                <a:latin typeface="Calibri" charset="0"/>
                <a:ea typeface="Calibri" charset="0"/>
                <a:cs typeface="Calibri"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charset="0"/>
                <a:ea typeface="Calibri" charset="0"/>
                <a:cs typeface="Calibri"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3994E2B8-B594-F742-AFB3-52EF981212BB}" type="slidenum">
              <a:rPr lang="en-US" altLang="en-US" smtClean="0"/>
              <a:pPr>
                <a:defRPr/>
              </a:pPr>
              <a:t>‹#›</a:t>
            </a:fld>
            <a:endParaRPr lang="en-US" altLang="en-US"/>
          </a:p>
        </p:txBody>
      </p:sp>
      <p:sp>
        <p:nvSpPr>
          <p:cNvPr id="8"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charset="0"/>
                <a:ea typeface="Calibri" charset="0"/>
                <a:cs typeface="Calibri" charset="0"/>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charset="0"/>
                <a:ea typeface="Calibri" charset="0"/>
                <a:cs typeface="Calibri"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charset="0"/>
                <a:ea typeface="Calibri" charset="0"/>
                <a:cs typeface="Calibri"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atin typeface="Calibri" charset="0"/>
                <a:ea typeface="Calibri" charset="0"/>
                <a:cs typeface="Calibri" charset="0"/>
              </a:defRPr>
            </a:lvl1pPr>
          </a:lstStyle>
          <a:p>
            <a:pPr>
              <a:defRPr/>
            </a:pPr>
            <a:r>
              <a:rPr lang="en-US"/>
              <a:t>RTPC Promotion Guidelines</a:t>
            </a:r>
          </a:p>
        </p:txBody>
      </p:sp>
      <p:sp>
        <p:nvSpPr>
          <p:cNvPr id="6" name="Rectangle 3"/>
          <p:cNvSpPr>
            <a:spLocks noGrp="1" noChangeArrowheads="1"/>
          </p:cNvSpPr>
          <p:nvPr>
            <p:ph type="sldNum" sz="quarter" idx="11"/>
          </p:nvPr>
        </p:nvSpPr>
        <p:spPr>
          <a:ln/>
        </p:spPr>
        <p:txBody>
          <a:bodyPr/>
          <a:lstStyle>
            <a:lvl1pPr>
              <a:defRPr>
                <a:latin typeface="Calibri" charset="0"/>
                <a:ea typeface="Calibri" charset="0"/>
                <a:cs typeface="Calibri" charset="0"/>
              </a:defRPr>
            </a:lvl1pPr>
          </a:lstStyle>
          <a:p>
            <a:pPr>
              <a:defRPr/>
            </a:pPr>
            <a:fld id="{9AE83381-835C-9E47-A688-A2B45225D2DE}" type="slidenum">
              <a:rPr lang="en-US" altLang="en-US" smtClean="0"/>
              <a:pPr>
                <a:defRPr/>
              </a:pPr>
              <a:t>‹#›</a:t>
            </a:fld>
            <a:endParaRPr lang="en-US" altLang="en-US"/>
          </a:p>
        </p:txBody>
      </p:sp>
      <p:sp>
        <p:nvSpPr>
          <p:cNvPr id="8" name="Rectangle 14"/>
          <p:cNvSpPr txBox="1">
            <a:spLocks noChangeArrowheads="1"/>
          </p:cNvSpPr>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4400" i="1">
                <a:solidFill>
                  <a:schemeClr val="bg1"/>
                </a:solidFill>
                <a:latin typeface="Calibri" charset="0"/>
                <a:ea typeface="Calibri" charset="0"/>
                <a:cs typeface="Calibri" charset="0"/>
              </a:defRPr>
            </a:lvl1pPr>
            <a:lvl2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2pPr>
            <a:lvl3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3pPr>
            <a:lvl4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4pPr>
            <a:lvl5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5pPr>
            <a:lvl6pPr marL="457200" algn="l" rtl="0" eaLnBrk="1" fontAlgn="base" hangingPunct="1">
              <a:spcBef>
                <a:spcPct val="0"/>
              </a:spcBef>
              <a:spcAft>
                <a:spcPct val="0"/>
              </a:spcAft>
              <a:defRPr sz="4400" i="1">
                <a:solidFill>
                  <a:schemeClr val="accent2"/>
                </a:solidFill>
                <a:latin typeface="Garamond" charset="0"/>
                <a:ea typeface="ＭＳ Ｐゴシック" charset="0"/>
              </a:defRPr>
            </a:lvl6pPr>
            <a:lvl7pPr marL="914400" algn="l" rtl="0" eaLnBrk="1" fontAlgn="base" hangingPunct="1">
              <a:spcBef>
                <a:spcPct val="0"/>
              </a:spcBef>
              <a:spcAft>
                <a:spcPct val="0"/>
              </a:spcAft>
              <a:defRPr sz="4400" i="1">
                <a:solidFill>
                  <a:schemeClr val="accent2"/>
                </a:solidFill>
                <a:latin typeface="Garamond" charset="0"/>
                <a:ea typeface="ＭＳ Ｐゴシック" charset="0"/>
              </a:defRPr>
            </a:lvl7pPr>
            <a:lvl8pPr marL="1371600" algn="l" rtl="0" eaLnBrk="1" fontAlgn="base" hangingPunct="1">
              <a:spcBef>
                <a:spcPct val="0"/>
              </a:spcBef>
              <a:spcAft>
                <a:spcPct val="0"/>
              </a:spcAft>
              <a:defRPr sz="4400" i="1">
                <a:solidFill>
                  <a:schemeClr val="accent2"/>
                </a:solidFill>
                <a:latin typeface="Garamond" charset="0"/>
                <a:ea typeface="ＭＳ Ｐゴシック" charset="0"/>
              </a:defRPr>
            </a:lvl8pPr>
            <a:lvl9pPr marL="1828800" algn="l" rtl="0" eaLnBrk="1" fontAlgn="base" hangingPunct="1">
              <a:spcBef>
                <a:spcPct val="0"/>
              </a:spcBef>
              <a:spcAft>
                <a:spcPct val="0"/>
              </a:spcAft>
              <a:defRPr sz="4400" i="1">
                <a:solidFill>
                  <a:schemeClr val="accent2"/>
                </a:solidFill>
                <a:latin typeface="Garamond" charset="0"/>
                <a:ea typeface="ＭＳ Ｐゴシック" charset="0"/>
              </a:defRPr>
            </a:lvl9pPr>
          </a:lstStyle>
          <a:p>
            <a:r>
              <a:rPr lang="en-US" altLang="en-US" kern="0"/>
              <a:t>Click to edit Master title</a:t>
            </a:r>
            <a:endParaRPr lang="en-US" altLang="en-US" kern="0" dirty="0"/>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image" Target="../media/image1.emf"/><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5" name="Group 14"/>
          <p:cNvGrpSpPr/>
          <p:nvPr/>
        </p:nvGrpSpPr>
        <p:grpSpPr>
          <a:xfrm>
            <a:off x="0" y="0"/>
            <a:ext cx="9169398" cy="1078118"/>
            <a:chOff x="0" y="5778500"/>
            <a:chExt cx="9169398" cy="1078118"/>
          </a:xfrm>
        </p:grpSpPr>
        <p:sp>
          <p:nvSpPr>
            <p:cNvPr id="16" name="Rectangle 15"/>
            <p:cNvSpPr/>
            <p:nvPr/>
          </p:nvSpPr>
          <p:spPr>
            <a:xfrm>
              <a:off x="0" y="5803900"/>
              <a:ext cx="9169398" cy="1052718"/>
            </a:xfrm>
            <a:prstGeom prst="rect">
              <a:avLst/>
            </a:prstGeom>
            <a:solidFill>
              <a:schemeClr val="accent2"/>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7" name="Rectangle 16"/>
            <p:cNvSpPr/>
            <p:nvPr/>
          </p:nvSpPr>
          <p:spPr>
            <a:xfrm flipV="1">
              <a:off x="0" y="5778500"/>
              <a:ext cx="9144000" cy="50800"/>
            </a:xfrm>
            <a:prstGeom prst="rect">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pic>
          <p:nvPicPr>
            <p:cNvPr id="19" name="Picture 18" descr="Formal_Marshall_GoldOnCard_NoBG.eps"/>
            <p:cNvPicPr>
              <a:picLocks noChangeAspect="1"/>
            </p:cNvPicPr>
            <p:nvPr/>
          </p:nvPicPr>
          <p:blipFill>
            <a:blip r:embed="rId56"/>
            <a:stretch>
              <a:fillRect/>
            </a:stretch>
          </p:blipFill>
          <p:spPr>
            <a:xfrm>
              <a:off x="330229" y="6138496"/>
              <a:ext cx="1841968" cy="433754"/>
            </a:xfrm>
            <a:prstGeom prst="rect">
              <a:avLst/>
            </a:prstGeom>
          </p:spPr>
        </p:pic>
      </p:grpSp>
      <p:sp>
        <p:nvSpPr>
          <p:cNvPr id="1026" name="Rectangle 14"/>
          <p:cNvSpPr>
            <a:spLocks noGrp="1" noChangeArrowheads="1"/>
          </p:cNvSpPr>
          <p:nvPr>
            <p:ph type="title"/>
          </p:nvPr>
        </p:nvSpPr>
        <p:spPr bwMode="auto">
          <a:xfrm>
            <a:off x="2286000" y="76200"/>
            <a:ext cx="6629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dirty="0"/>
              <a:t>Click to edit </a:t>
            </a:r>
            <a:r>
              <a:rPr lang="en-US" altLang="en-US"/>
              <a:t>Master title</a:t>
            </a:r>
            <a:endParaRPr lang="en-US" altLang="en-US" dirty="0"/>
          </a:p>
        </p:txBody>
      </p:sp>
      <p:sp>
        <p:nvSpPr>
          <p:cNvPr id="162818" name="Rectangle 2"/>
          <p:cNvSpPr>
            <a:spLocks noGrp="1" noChangeArrowheads="1"/>
          </p:cNvSpPr>
          <p:nvPr>
            <p:ph type="ftr" sz="quarter" idx="3"/>
          </p:nvPr>
        </p:nvSpPr>
        <p:spPr bwMode="auto">
          <a:xfrm>
            <a:off x="533400" y="6248400"/>
            <a:ext cx="2895600" cy="4572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i="1">
                <a:solidFill>
                  <a:schemeClr val="accent2"/>
                </a:solidFill>
                <a:latin typeface="+mn-lt"/>
                <a:ea typeface="ＭＳ Ｐゴシック" charset="0"/>
                <a:cs typeface="+mn-cs"/>
              </a:defRPr>
            </a:lvl1pPr>
          </a:lstStyle>
          <a:p>
            <a:pPr>
              <a:defRPr/>
            </a:pPr>
            <a:r>
              <a:rPr lang="en-US"/>
              <a:t>RTPC Promotion Guidelines</a:t>
            </a:r>
          </a:p>
        </p:txBody>
      </p:sp>
      <p:sp>
        <p:nvSpPr>
          <p:cNvPr id="162819"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FAA26D3D-D897-4be2-8F04-BA451C77F1D7}">
              <ma14:placeholderFlag xmlns:ma14="http://schemas.microsoft.com/office/mac/drawingml/2011/main" xmlns="" val="1"/>
            </a:ex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a:solidFill>
                  <a:schemeClr val="accent2"/>
                </a:solidFill>
                <a:latin typeface="Garamond" charset="0"/>
              </a:defRPr>
            </a:lvl1pPr>
          </a:lstStyle>
          <a:p>
            <a:pPr>
              <a:defRPr/>
            </a:pPr>
            <a:fld id="{2AEFA1E4-B8AE-CC49-9589-CCB9019A34AB}" type="slidenum">
              <a:rPr lang="en-US" altLang="en-US" smtClean="0"/>
              <a:pPr>
                <a:defRPr/>
              </a:pPr>
              <a:t>‹#›</a:t>
            </a:fld>
            <a:endParaRPr lang="en-US" altLang="en-US"/>
          </a:p>
        </p:txBody>
      </p:sp>
      <p:sp>
        <p:nvSpPr>
          <p:cNvPr id="1038" name="Rectangle 15"/>
          <p:cNvSpPr>
            <a:spLocks noGrp="1" noChangeArrowheads="1"/>
          </p:cNvSpPr>
          <p:nvPr>
            <p:ph type="body" idx="1"/>
          </p:nvPr>
        </p:nvSpPr>
        <p:spPr bwMode="auto">
          <a:xfrm>
            <a:off x="457200" y="17526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Tree>
    <p:extLst>
      <p:ext uri="{BB962C8B-B14F-4D97-AF65-F5344CB8AC3E}">
        <p14:creationId xmlns:p14="http://schemas.microsoft.com/office/powerpoint/2010/main" val="645021066"/>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 id="2147483815" r:id="rId22"/>
    <p:sldLayoutId id="2147483816" r:id="rId23"/>
    <p:sldLayoutId id="2147483817" r:id="rId24"/>
    <p:sldLayoutId id="2147483818" r:id="rId25"/>
    <p:sldLayoutId id="2147483819" r:id="rId26"/>
    <p:sldLayoutId id="2147483820" r:id="rId27"/>
    <p:sldLayoutId id="2147483821" r:id="rId28"/>
    <p:sldLayoutId id="2147483822" r:id="rId29"/>
    <p:sldLayoutId id="2147483823" r:id="rId30"/>
    <p:sldLayoutId id="2147483824" r:id="rId31"/>
    <p:sldLayoutId id="2147483825" r:id="rId32"/>
    <p:sldLayoutId id="2147483826" r:id="rId33"/>
    <p:sldLayoutId id="2147483827" r:id="rId34"/>
    <p:sldLayoutId id="2147483828" r:id="rId35"/>
    <p:sldLayoutId id="2147483829" r:id="rId36"/>
    <p:sldLayoutId id="2147483830" r:id="rId37"/>
    <p:sldLayoutId id="2147483831" r:id="rId38"/>
    <p:sldLayoutId id="2147483832" r:id="rId39"/>
    <p:sldLayoutId id="2147483833" r:id="rId40"/>
    <p:sldLayoutId id="2147483834" r:id="rId41"/>
    <p:sldLayoutId id="2147483835" r:id="rId42"/>
    <p:sldLayoutId id="2147483836" r:id="rId43"/>
    <p:sldLayoutId id="2147483837" r:id="rId44"/>
    <p:sldLayoutId id="2147483838" r:id="rId45"/>
    <p:sldLayoutId id="2147483839" r:id="rId46"/>
    <p:sldLayoutId id="2147483840" r:id="rId47"/>
    <p:sldLayoutId id="2147483841" r:id="rId48"/>
    <p:sldLayoutId id="2147483842" r:id="rId49"/>
    <p:sldLayoutId id="2147483843" r:id="rId50"/>
    <p:sldLayoutId id="2147483844" r:id="rId51"/>
    <p:sldLayoutId id="2147483845" r:id="rId52"/>
    <p:sldLayoutId id="2147483846" r:id="rId53"/>
    <p:sldLayoutId id="2147483847" r:id="rId54"/>
  </p:sldLayoutIdLst>
  <p:hf hdr="0" dt="0"/>
  <p:txStyles>
    <p:titleStyle>
      <a:lvl1pPr algn="r" rtl="0" eaLnBrk="1" fontAlgn="base" hangingPunct="1">
        <a:spcBef>
          <a:spcPct val="0"/>
        </a:spcBef>
        <a:spcAft>
          <a:spcPct val="0"/>
        </a:spcAft>
        <a:defRPr sz="4400" i="1">
          <a:solidFill>
            <a:schemeClr val="bg1"/>
          </a:solidFill>
          <a:latin typeface="Calibri" charset="0"/>
          <a:ea typeface="Calibri" charset="0"/>
          <a:cs typeface="Calibri" charset="0"/>
        </a:defRPr>
      </a:lvl1pPr>
      <a:lvl2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2pPr>
      <a:lvl3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3pPr>
      <a:lvl4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4pPr>
      <a:lvl5pPr algn="l" rtl="0" eaLnBrk="1" fontAlgn="base" hangingPunct="1">
        <a:spcBef>
          <a:spcPct val="0"/>
        </a:spcBef>
        <a:spcAft>
          <a:spcPct val="0"/>
        </a:spcAft>
        <a:defRPr sz="4400" i="1">
          <a:solidFill>
            <a:schemeClr val="accent2"/>
          </a:solidFill>
          <a:latin typeface="Garamond" charset="0"/>
          <a:ea typeface="ＭＳ Ｐゴシック" charset="0"/>
          <a:cs typeface="ＭＳ Ｐゴシック" charset="0"/>
        </a:defRPr>
      </a:lvl5pPr>
      <a:lvl6pPr marL="457200" algn="l" rtl="0" eaLnBrk="1" fontAlgn="base" hangingPunct="1">
        <a:spcBef>
          <a:spcPct val="0"/>
        </a:spcBef>
        <a:spcAft>
          <a:spcPct val="0"/>
        </a:spcAft>
        <a:defRPr sz="4400" i="1">
          <a:solidFill>
            <a:schemeClr val="accent2"/>
          </a:solidFill>
          <a:latin typeface="Garamond" charset="0"/>
          <a:ea typeface="ＭＳ Ｐゴシック" charset="0"/>
        </a:defRPr>
      </a:lvl6pPr>
      <a:lvl7pPr marL="914400" algn="l" rtl="0" eaLnBrk="1" fontAlgn="base" hangingPunct="1">
        <a:spcBef>
          <a:spcPct val="0"/>
        </a:spcBef>
        <a:spcAft>
          <a:spcPct val="0"/>
        </a:spcAft>
        <a:defRPr sz="4400" i="1">
          <a:solidFill>
            <a:schemeClr val="accent2"/>
          </a:solidFill>
          <a:latin typeface="Garamond" charset="0"/>
          <a:ea typeface="ＭＳ Ｐゴシック" charset="0"/>
        </a:defRPr>
      </a:lvl7pPr>
      <a:lvl8pPr marL="1371600" algn="l" rtl="0" eaLnBrk="1" fontAlgn="base" hangingPunct="1">
        <a:spcBef>
          <a:spcPct val="0"/>
        </a:spcBef>
        <a:spcAft>
          <a:spcPct val="0"/>
        </a:spcAft>
        <a:defRPr sz="4400" i="1">
          <a:solidFill>
            <a:schemeClr val="accent2"/>
          </a:solidFill>
          <a:latin typeface="Garamond" charset="0"/>
          <a:ea typeface="ＭＳ Ｐゴシック" charset="0"/>
        </a:defRPr>
      </a:lvl8pPr>
      <a:lvl9pPr marL="1828800" algn="l" rtl="0" eaLnBrk="1" fontAlgn="base" hangingPunct="1">
        <a:spcBef>
          <a:spcPct val="0"/>
        </a:spcBef>
        <a:spcAft>
          <a:spcPct val="0"/>
        </a:spcAft>
        <a:defRPr sz="4400" i="1">
          <a:solidFill>
            <a:schemeClr val="accent2"/>
          </a:solidFill>
          <a:latin typeface="Garamond" charset="0"/>
          <a:ea typeface="ＭＳ Ｐゴシック" charset="0"/>
        </a:defRPr>
      </a:lvl9pPr>
    </p:titleStyle>
    <p:bodyStyle>
      <a:lvl1pPr marL="342900" indent="-342900" algn="l" rtl="0" eaLnBrk="1" fontAlgn="base" hangingPunct="1">
        <a:spcBef>
          <a:spcPct val="20000"/>
        </a:spcBef>
        <a:spcAft>
          <a:spcPct val="0"/>
        </a:spcAft>
        <a:buClr>
          <a:schemeClr val="bg2"/>
        </a:buClr>
        <a:buSzPct val="75000"/>
        <a:buFont typeface="Wingdings" charset="2"/>
        <a:defRPr sz="3200">
          <a:solidFill>
            <a:schemeClr val="accent2"/>
          </a:solidFill>
          <a:latin typeface="Calibri" charset="0"/>
          <a:ea typeface="Calibri" charset="0"/>
          <a:cs typeface="Calibri" charset="0"/>
        </a:defRPr>
      </a:lvl1pPr>
      <a:lvl2pPr marL="742950" indent="-285750" algn="l" rtl="0" eaLnBrk="1" fontAlgn="base" hangingPunct="1">
        <a:spcBef>
          <a:spcPct val="20000"/>
        </a:spcBef>
        <a:spcAft>
          <a:spcPct val="0"/>
        </a:spcAft>
        <a:buClr>
          <a:schemeClr val="accent2"/>
        </a:buClr>
        <a:buSzPct val="80000"/>
        <a:buFont typeface="Wingdings" charset="2"/>
        <a:buChar char="¨"/>
        <a:defRPr sz="2800">
          <a:solidFill>
            <a:schemeClr val="accent2"/>
          </a:solidFill>
          <a:latin typeface="Calibri" charset="0"/>
          <a:ea typeface="Calibri" charset="0"/>
          <a:cs typeface="Calibri" charset="0"/>
        </a:defRPr>
      </a:lvl2pPr>
      <a:lvl3pPr marL="1143000" indent="-228600" algn="l" rtl="0" eaLnBrk="1" fontAlgn="base" hangingPunct="1">
        <a:spcBef>
          <a:spcPct val="20000"/>
        </a:spcBef>
        <a:spcAft>
          <a:spcPct val="0"/>
        </a:spcAft>
        <a:buClr>
          <a:schemeClr val="bg2"/>
        </a:buClr>
        <a:buSzPct val="65000"/>
        <a:buFont typeface="Wingdings" charset="2"/>
        <a:buChar char="n"/>
        <a:defRPr sz="2400">
          <a:solidFill>
            <a:schemeClr val="accent2"/>
          </a:solidFill>
          <a:latin typeface="Calibri" charset="0"/>
          <a:ea typeface="Calibri" charset="0"/>
          <a:cs typeface="Calibri" charset="0"/>
        </a:defRPr>
      </a:lvl3pPr>
      <a:lvl4pPr marL="1600200" indent="-228600" algn="l" rtl="0" eaLnBrk="1" fontAlgn="base" hangingPunct="1">
        <a:spcBef>
          <a:spcPct val="20000"/>
        </a:spcBef>
        <a:spcAft>
          <a:spcPct val="0"/>
        </a:spcAft>
        <a:buClr>
          <a:schemeClr val="accent2"/>
        </a:buClr>
        <a:buSzPct val="70000"/>
        <a:buFont typeface="Wingdings" charset="2"/>
        <a:buChar char="¨"/>
        <a:defRPr sz="2000">
          <a:solidFill>
            <a:schemeClr val="accent2"/>
          </a:solidFill>
          <a:latin typeface="Calibri" charset="0"/>
          <a:ea typeface="Calibri" charset="0"/>
          <a:cs typeface="Calibri" charset="0"/>
        </a:defRPr>
      </a:lvl4pPr>
      <a:lvl5pPr marL="2057400" indent="-228600" algn="l" rtl="0" eaLnBrk="1" fontAlgn="base" hangingPunct="1">
        <a:spcBef>
          <a:spcPct val="20000"/>
        </a:spcBef>
        <a:spcAft>
          <a:spcPct val="0"/>
        </a:spcAft>
        <a:buClr>
          <a:schemeClr val="bg2"/>
        </a:buClr>
        <a:buFont typeface="Wingdings" charset="2"/>
        <a:buChar char="§"/>
        <a:defRPr sz="2000">
          <a:solidFill>
            <a:schemeClr val="accent2"/>
          </a:solidFill>
          <a:latin typeface="Calibri" charset="0"/>
          <a:ea typeface="Calibri" charset="0"/>
          <a:cs typeface="Calibri" charset="0"/>
        </a:defRPr>
      </a:lvl5pPr>
      <a:lvl6pPr marL="2514600" indent="-228600" algn="l" rtl="0" eaLnBrk="1" fontAlgn="base" hangingPunct="1">
        <a:spcBef>
          <a:spcPct val="20000"/>
        </a:spcBef>
        <a:spcAft>
          <a:spcPct val="0"/>
        </a:spcAft>
        <a:buClr>
          <a:schemeClr val="bg2"/>
        </a:buClr>
        <a:buFont typeface="Wingdings" charset="0"/>
        <a:buChar char="§"/>
        <a:defRPr sz="2000">
          <a:solidFill>
            <a:schemeClr val="accent2"/>
          </a:solidFill>
          <a:latin typeface="+mn-lt"/>
          <a:ea typeface="+mn-ea"/>
        </a:defRPr>
      </a:lvl6pPr>
      <a:lvl7pPr marL="2971800" indent="-228600" algn="l" rtl="0" eaLnBrk="1" fontAlgn="base" hangingPunct="1">
        <a:spcBef>
          <a:spcPct val="20000"/>
        </a:spcBef>
        <a:spcAft>
          <a:spcPct val="0"/>
        </a:spcAft>
        <a:buClr>
          <a:schemeClr val="bg2"/>
        </a:buClr>
        <a:buFont typeface="Wingdings" charset="0"/>
        <a:buChar char="§"/>
        <a:defRPr sz="2000">
          <a:solidFill>
            <a:schemeClr val="accent2"/>
          </a:solidFill>
          <a:latin typeface="+mn-lt"/>
          <a:ea typeface="+mn-ea"/>
        </a:defRPr>
      </a:lvl7pPr>
      <a:lvl8pPr marL="3429000" indent="-228600" algn="l" rtl="0" eaLnBrk="1" fontAlgn="base" hangingPunct="1">
        <a:spcBef>
          <a:spcPct val="20000"/>
        </a:spcBef>
        <a:spcAft>
          <a:spcPct val="0"/>
        </a:spcAft>
        <a:buClr>
          <a:schemeClr val="bg2"/>
        </a:buClr>
        <a:buFont typeface="Wingdings" charset="0"/>
        <a:buChar char="§"/>
        <a:defRPr sz="2000">
          <a:solidFill>
            <a:schemeClr val="accent2"/>
          </a:solidFill>
          <a:latin typeface="+mn-lt"/>
          <a:ea typeface="+mn-ea"/>
        </a:defRPr>
      </a:lvl8pPr>
      <a:lvl9pPr marL="3886200" indent="-228600" algn="l" rtl="0" eaLnBrk="1" fontAlgn="base" hangingPunct="1">
        <a:spcBef>
          <a:spcPct val="20000"/>
        </a:spcBef>
        <a:spcAft>
          <a:spcPct val="0"/>
        </a:spcAft>
        <a:buClr>
          <a:schemeClr val="bg2"/>
        </a:buClr>
        <a:buFont typeface="Wingdings" charset="0"/>
        <a:buChar char="§"/>
        <a:defRPr sz="2000">
          <a:solidFill>
            <a:schemeClr val="accent2"/>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uh-Pyng.Ku@marshall.usc.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br>
              <a:rPr lang="en-US" sz="4400" dirty="0">
                <a:latin typeface="Elephant" panose="02020904090505020303" pitchFamily="18" charset="0"/>
              </a:rPr>
            </a:br>
            <a:r>
              <a:rPr lang="en-US" sz="2000" dirty="0">
                <a:latin typeface="Elephant" panose="02020904090505020303" pitchFamily="18" charset="0"/>
              </a:rPr>
              <a:t>FBE 501:  Investment Banking Fundamentals</a:t>
            </a:r>
            <a:br>
              <a:rPr lang="en-US" sz="2000" dirty="0">
                <a:latin typeface="Elephant" panose="02020904090505020303" pitchFamily="18" charset="0"/>
              </a:rPr>
            </a:br>
            <a:r>
              <a:rPr lang="en-US" sz="2000" dirty="0">
                <a:latin typeface="Elephant" panose="02020904090505020303" pitchFamily="18" charset="0"/>
              </a:rPr>
              <a:t>Professor Brian Little, blittle@marshall.usc.edu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2999"/>
            <a:ext cx="8534400" cy="5671457"/>
          </a:xfrm>
        </p:spPr>
        <p:txBody>
          <a:bodyPr/>
          <a:lstStyle/>
          <a:p>
            <a:r>
              <a:rPr lang="en-US" sz="1800" dirty="0">
                <a:latin typeface="Elephant" panose="02020904090505020303" pitchFamily="18" charset="0"/>
              </a:rPr>
              <a:t>Course Description:</a:t>
            </a:r>
          </a:p>
          <a:p>
            <a:pPr algn="l">
              <a:spcBef>
                <a:spcPts val="0"/>
              </a:spcBef>
            </a:pPr>
            <a:r>
              <a:rPr lang="en-US" sz="1800" i="0" u="none" strike="noStrike" baseline="0" dirty="0">
                <a:solidFill>
                  <a:srgbClr val="000000"/>
                </a:solidFill>
                <a:latin typeface="Book Antiqua" panose="02040602050305030304" pitchFamily="18" charset="0"/>
              </a:rPr>
              <a:t>Pro</a:t>
            </a:r>
            <a:r>
              <a:rPr lang="en-US" sz="1800" b="0" i="0" u="none" strike="noStrike" baseline="0" dirty="0">
                <a:solidFill>
                  <a:srgbClr val="000000"/>
                </a:solidFill>
                <a:latin typeface="Book Antiqua" panose="02040602050305030304" pitchFamily="18" charset="0"/>
              </a:rPr>
              <a:t>vides a unique view into the role of an investment banking Associate, students</a:t>
            </a:r>
          </a:p>
          <a:p>
            <a:pPr algn="l">
              <a:spcBef>
                <a:spcPts val="0"/>
              </a:spcBef>
            </a:pPr>
            <a:r>
              <a:rPr lang="en-US" sz="1800" b="0" i="0" u="none" strike="noStrike" baseline="0" dirty="0">
                <a:solidFill>
                  <a:srgbClr val="000000"/>
                </a:solidFill>
                <a:latin typeface="Book Antiqua" panose="02040602050305030304" pitchFamily="18" charset="0"/>
              </a:rPr>
              <a:t>will effectively function as a junior banker through a sell-side M&amp;A process. Gain</a:t>
            </a:r>
          </a:p>
          <a:p>
            <a:pPr algn="l">
              <a:spcBef>
                <a:spcPts val="0"/>
              </a:spcBef>
            </a:pPr>
            <a:r>
              <a:rPr lang="en-US" sz="1800" b="0" i="0" u="none" strike="noStrike" baseline="0" dirty="0">
                <a:solidFill>
                  <a:srgbClr val="000000"/>
                </a:solidFill>
                <a:latin typeface="Book Antiqua" panose="02040602050305030304" pitchFamily="18" charset="0"/>
              </a:rPr>
              <a:t>practical knowledge and insight into the specific duties of a junior banker, as well</a:t>
            </a:r>
          </a:p>
          <a:p>
            <a:pPr algn="l">
              <a:spcBef>
                <a:spcPts val="0"/>
              </a:spcBef>
            </a:pPr>
            <a:r>
              <a:rPr lang="en-US" sz="1800" b="0" i="0" u="none" strike="noStrike" baseline="0" dirty="0">
                <a:solidFill>
                  <a:srgbClr val="000000"/>
                </a:solidFill>
                <a:latin typeface="Book Antiqua" panose="02040602050305030304" pitchFamily="18" charset="0"/>
              </a:rPr>
              <a:t>as the actual steps and deliverables required in the course of a transaction.</a:t>
            </a:r>
          </a:p>
          <a:p>
            <a:pPr algn="l">
              <a:spcBef>
                <a:spcPts val="0"/>
              </a:spcBef>
            </a:pPr>
            <a:r>
              <a:rPr lang="en-US" sz="1800" dirty="0">
                <a:solidFill>
                  <a:srgbClr val="000000"/>
                </a:solidFill>
                <a:latin typeface="Book Antiqua" panose="02040602050305030304" pitchFamily="18" charset="0"/>
              </a:rPr>
              <a:t>I</a:t>
            </a:r>
            <a:r>
              <a:rPr lang="en-US" sz="1800" b="0" i="0" u="none" strike="noStrike" baseline="0" dirty="0">
                <a:solidFill>
                  <a:srgbClr val="000000"/>
                </a:solidFill>
                <a:latin typeface="Book Antiqua" panose="02040602050305030304" pitchFamily="18" charset="0"/>
              </a:rPr>
              <a:t>ntegrate skills taught in current Valuation, M&amp;A, Corporate Finance and</a:t>
            </a:r>
          </a:p>
          <a:p>
            <a:pPr algn="l">
              <a:spcBef>
                <a:spcPts val="0"/>
              </a:spcBef>
            </a:pPr>
            <a:r>
              <a:rPr lang="en-US" sz="1800" b="0" i="0" u="none" strike="noStrike" baseline="0" dirty="0">
                <a:solidFill>
                  <a:srgbClr val="000000"/>
                </a:solidFill>
                <a:latin typeface="Book Antiqua" panose="02040602050305030304" pitchFamily="18" charset="0"/>
              </a:rPr>
              <a:t>Business Law courses. The curriculum will leverage traditional M&amp;A text, case</a:t>
            </a:r>
          </a:p>
          <a:p>
            <a:pPr algn="l">
              <a:spcBef>
                <a:spcPts val="0"/>
              </a:spcBef>
            </a:pPr>
            <a:r>
              <a:rPr lang="en-US" sz="1800" b="0" i="0" u="none" strike="noStrike" baseline="0" dirty="0">
                <a:solidFill>
                  <a:srgbClr val="000000"/>
                </a:solidFill>
                <a:latin typeface="Book Antiqua" panose="02040602050305030304" pitchFamily="18" charset="0"/>
              </a:rPr>
              <a:t>studies, and instruction from a variety of M&amp;A practitioners (i.e. banking, legal,</a:t>
            </a:r>
          </a:p>
          <a:p>
            <a:pPr algn="l">
              <a:spcBef>
                <a:spcPts val="0"/>
              </a:spcBef>
            </a:pPr>
            <a:r>
              <a:rPr lang="en-US" sz="1800" b="0" i="0" u="none" strike="noStrike" baseline="0" dirty="0">
                <a:solidFill>
                  <a:srgbClr val="000000"/>
                </a:solidFill>
                <a:latin typeface="Book Antiqua" panose="02040602050305030304" pitchFamily="18" charset="0"/>
              </a:rPr>
              <a:t>accounting), with all assignments designed to replicate real-world deliverables. </a:t>
            </a:r>
          </a:p>
          <a:p>
            <a:pPr algn="l">
              <a:spcBef>
                <a:spcPts val="0"/>
              </a:spcBef>
            </a:pPr>
            <a:r>
              <a:rPr lang="en-US" sz="1800" dirty="0">
                <a:solidFill>
                  <a:srgbClr val="000000"/>
                </a:solidFill>
                <a:latin typeface="Book Antiqua" panose="02040602050305030304" pitchFamily="18" charset="0"/>
              </a:rPr>
              <a:t>S</a:t>
            </a:r>
            <a:r>
              <a:rPr lang="en-US" sz="1800" b="0" i="0" u="none" strike="noStrike" baseline="0" dirty="0">
                <a:solidFill>
                  <a:srgbClr val="000000"/>
                </a:solidFill>
                <a:latin typeface="Book Antiqua" panose="02040602050305030304" pitchFamily="18" charset="0"/>
              </a:rPr>
              <a:t>tudents will have a better grasp of the role of a sell-side investment banker and</a:t>
            </a:r>
          </a:p>
          <a:p>
            <a:pPr algn="l">
              <a:spcBef>
                <a:spcPts val="0"/>
              </a:spcBef>
            </a:pPr>
            <a:r>
              <a:rPr lang="en-US" sz="1800" b="0" i="0" u="none" strike="noStrike" baseline="0" dirty="0">
                <a:solidFill>
                  <a:srgbClr val="000000"/>
                </a:solidFill>
                <a:latin typeface="Book Antiqua" panose="02040602050305030304" pitchFamily="18" charset="0"/>
              </a:rPr>
              <a:t>skillset required to be an exceptional Associate, ultimately making them better</a:t>
            </a:r>
          </a:p>
          <a:p>
            <a:pPr algn="l">
              <a:spcBef>
                <a:spcPts val="0"/>
              </a:spcBef>
            </a:pPr>
            <a:r>
              <a:rPr lang="en-US" sz="1800" b="0" i="0" u="none" strike="noStrike" baseline="0" dirty="0">
                <a:solidFill>
                  <a:srgbClr val="000000"/>
                </a:solidFill>
                <a:latin typeface="Book Antiqua" panose="02040602050305030304" pitchFamily="18" charset="0"/>
              </a:rPr>
              <a:t>prepared for interviews and a career in the investment banking industry. </a:t>
            </a:r>
            <a:endParaRPr lang="en-US" sz="1800" b="0" i="0" u="none" strike="noStrike" baseline="0" dirty="0">
              <a:solidFill>
                <a:srgbClr val="000000"/>
              </a:solidFill>
              <a:latin typeface="Times New Roman" panose="02020603050405020304" pitchFamily="18" charset="0"/>
            </a:endParaRPr>
          </a:p>
          <a:p>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r>
              <a:rPr lang="en-US" sz="1800" dirty="0">
                <a:solidFill>
                  <a:srgbClr val="000000"/>
                </a:solidFill>
                <a:latin typeface="Book Antiqua" panose="02040602050305030304" pitchFamily="18" charset="0"/>
              </a:rPr>
              <a:t>D</a:t>
            </a:r>
            <a:r>
              <a:rPr lang="en-US" sz="1800" b="0" i="0" u="none" strike="noStrike" baseline="0" dirty="0">
                <a:solidFill>
                  <a:srgbClr val="000000"/>
                </a:solidFill>
                <a:latin typeface="Book Antiqua" panose="02040602050305030304" pitchFamily="18" charset="0"/>
              </a:rPr>
              <a:t>esigned to reinforce key valuation principals through a practical application of</a:t>
            </a:r>
          </a:p>
          <a:p>
            <a:r>
              <a:rPr lang="en-US" sz="1800" b="0" i="0" u="none" strike="noStrike" baseline="0" dirty="0">
                <a:solidFill>
                  <a:srgbClr val="000000"/>
                </a:solidFill>
                <a:latin typeface="Book Antiqua" panose="02040602050305030304" pitchFamily="18" charset="0"/>
              </a:rPr>
              <a:t>specific deliverables that are critical to the role of an Investment Banking</a:t>
            </a:r>
          </a:p>
          <a:p>
            <a:r>
              <a:rPr lang="en-US" sz="1800" b="0" i="0" u="none" strike="noStrike" baseline="0" dirty="0">
                <a:solidFill>
                  <a:srgbClr val="000000"/>
                </a:solidFill>
                <a:latin typeface="Book Antiqua" panose="02040602050305030304" pitchFamily="18" charset="0"/>
              </a:rPr>
              <a:t>Associate. </a:t>
            </a:r>
            <a:r>
              <a:rPr lang="en-US" sz="1800" dirty="0">
                <a:solidFill>
                  <a:srgbClr val="000000"/>
                </a:solidFill>
                <a:latin typeface="Book Antiqua" panose="02040602050305030304" pitchFamily="18" charset="0"/>
              </a:rPr>
              <a:t>S</a:t>
            </a:r>
            <a:r>
              <a:rPr lang="en-US" sz="1800" b="0" i="0" u="none" strike="noStrike" baseline="0" dirty="0">
                <a:solidFill>
                  <a:srgbClr val="000000"/>
                </a:solidFill>
                <a:latin typeface="Book Antiqua" panose="02040602050305030304" pitchFamily="18" charset="0"/>
              </a:rPr>
              <a:t>tudents will be able to: </a:t>
            </a:r>
            <a:r>
              <a:rPr lang="en-US" sz="1800" b="0" i="0" u="none" strike="noStrike" baseline="0" dirty="0">
                <a:solidFill>
                  <a:srgbClr val="000000"/>
                </a:solidFill>
                <a:latin typeface="Times New Roman" panose="02020603050405020304" pitchFamily="18" charset="0"/>
              </a:rPr>
              <a:t>Develop defensible assumptions when limited</a:t>
            </a:r>
          </a:p>
          <a:p>
            <a:r>
              <a:rPr lang="en-US" sz="1800" b="0" i="0" u="none" strike="noStrike" baseline="0" dirty="0">
                <a:solidFill>
                  <a:srgbClr val="000000"/>
                </a:solidFill>
                <a:latin typeface="Times New Roman" panose="02020603050405020304" pitchFamily="18" charset="0"/>
              </a:rPr>
              <a:t>information is provided in order to create a credible valuation of a business. Analyze a</a:t>
            </a:r>
          </a:p>
          <a:p>
            <a:r>
              <a:rPr lang="en-US" sz="1800" b="0" i="0" u="none" strike="noStrike" baseline="0" dirty="0">
                <a:solidFill>
                  <a:srgbClr val="000000"/>
                </a:solidFill>
                <a:latin typeface="Times New Roman" panose="02020603050405020304" pitchFamily="18" charset="0"/>
              </a:rPr>
              <a:t>discounted cash flow model (DCF). Create and assess a leveraged buyout model (LBO)</a:t>
            </a:r>
          </a:p>
          <a:p>
            <a:r>
              <a:rPr lang="en-US" sz="1800" b="0" i="0" u="none" strike="noStrike" baseline="0" dirty="0">
                <a:solidFill>
                  <a:srgbClr val="000000"/>
                </a:solidFill>
                <a:latin typeface="Times New Roman" panose="02020603050405020304" pitchFamily="18" charset="0"/>
              </a:rPr>
              <a:t>and much more.</a:t>
            </a:r>
            <a:endParaRPr lang="en-US" sz="1800" b="0" i="0" u="none" strike="noStrike" baseline="0" dirty="0">
              <a:solidFill>
                <a:srgbClr val="000000"/>
              </a:solidFill>
              <a:latin typeface="Book Antiqua" panose="0204060205030503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173267387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10</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531: Corporate Financial Policy &amp; Corporate Governance by Professor Ayca Altintig, – altintig@marshall.usc.edu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lgn="l">
              <a:spcBef>
                <a:spcPts val="0"/>
              </a:spcBef>
            </a:pPr>
            <a:r>
              <a:rPr lang="en-US" sz="1800" dirty="0">
                <a:solidFill>
                  <a:schemeClr val="tx1"/>
                </a:solidFill>
                <a:latin typeface="Times New Roman" panose="02020603050405020304" pitchFamily="18" charset="0"/>
              </a:rPr>
              <a:t>A</a:t>
            </a:r>
            <a:r>
              <a:rPr lang="en-US" sz="1800" b="0" i="0" u="none" strike="noStrike" baseline="0" dirty="0">
                <a:solidFill>
                  <a:schemeClr val="tx1"/>
                </a:solidFill>
                <a:latin typeface="Times New Roman" panose="02020603050405020304" pitchFamily="18" charset="0"/>
              </a:rPr>
              <a:t>dvanced analysis of the determinants of corporate capital structure and payout policies,</a:t>
            </a:r>
          </a:p>
          <a:p>
            <a:pPr algn="l">
              <a:spcBef>
                <a:spcPts val="0"/>
              </a:spcBef>
            </a:pPr>
            <a:r>
              <a:rPr lang="en-US" sz="1800" b="0" i="0" u="none" strike="noStrike" baseline="0" dirty="0">
                <a:solidFill>
                  <a:schemeClr val="tx1"/>
                </a:solidFill>
                <a:latin typeface="Times New Roman" panose="02020603050405020304" pitchFamily="18" charset="0"/>
              </a:rPr>
              <a:t> allocation and value of corporate control, and security issuance and retirement. The</a:t>
            </a:r>
          </a:p>
          <a:p>
            <a:pPr algn="l">
              <a:spcBef>
                <a:spcPts val="0"/>
              </a:spcBef>
            </a:pPr>
            <a:r>
              <a:rPr lang="en-US" sz="1800" b="0" i="0" u="none" strike="noStrike" baseline="0" dirty="0">
                <a:solidFill>
                  <a:schemeClr val="tx1"/>
                </a:solidFill>
                <a:latin typeface="Times New Roman" panose="02020603050405020304" pitchFamily="18" charset="0"/>
              </a:rPr>
              <a:t> conceptual framework and applications developed in this course will be useful to students</a:t>
            </a:r>
          </a:p>
          <a:p>
            <a:pPr algn="l">
              <a:spcBef>
                <a:spcPts val="0"/>
              </a:spcBef>
            </a:pPr>
            <a:r>
              <a:rPr lang="en-US" sz="1800" b="0" i="0" u="none" strike="noStrike" baseline="0" dirty="0">
                <a:solidFill>
                  <a:schemeClr val="tx1"/>
                </a:solidFill>
                <a:latin typeface="Times New Roman" panose="02020603050405020304" pitchFamily="18" charset="0"/>
              </a:rPr>
              <a:t> who seek to understand both the institutional details of, and substantive motivations for,</a:t>
            </a:r>
          </a:p>
          <a:p>
            <a:pPr algn="l">
              <a:spcBef>
                <a:spcPts val="0"/>
              </a:spcBef>
            </a:pPr>
            <a:r>
              <a:rPr lang="en-US" sz="1800" b="0" i="0" u="none" strike="noStrike" baseline="0" dirty="0">
                <a:solidFill>
                  <a:schemeClr val="tx1"/>
                </a:solidFill>
                <a:latin typeface="Times New Roman" panose="02020603050405020304" pitchFamily="18" charset="0"/>
              </a:rPr>
              <a:t> important corporate financing decisions. In terms of career tracks, the skill set developed</a:t>
            </a:r>
          </a:p>
          <a:p>
            <a:pPr algn="l">
              <a:spcBef>
                <a:spcPts val="0"/>
              </a:spcBef>
            </a:pPr>
            <a:r>
              <a:rPr lang="en-US" sz="1800" b="0" i="0" u="none" strike="noStrike" baseline="0" dirty="0">
                <a:solidFill>
                  <a:schemeClr val="tx1"/>
                </a:solidFill>
                <a:latin typeface="Times New Roman" panose="02020603050405020304" pitchFamily="18" charset="0"/>
              </a:rPr>
              <a:t>in this course will provide a strong foundation for analyzing corporate financial policies</a:t>
            </a:r>
          </a:p>
          <a:p>
            <a:pPr algn="l">
              <a:spcBef>
                <a:spcPts val="0"/>
              </a:spcBef>
            </a:pPr>
            <a:r>
              <a:rPr lang="en-US" sz="1800" b="0" i="0" u="none" strike="noStrike" baseline="0" dirty="0">
                <a:solidFill>
                  <a:schemeClr val="tx1"/>
                </a:solidFill>
                <a:latin typeface="Times New Roman" panose="02020603050405020304" pitchFamily="18" charset="0"/>
              </a:rPr>
              <a:t> for (</a:t>
            </a:r>
            <a:r>
              <a:rPr lang="en-US" sz="1800" b="0" i="0" u="none" strike="noStrike" baseline="0" dirty="0" err="1">
                <a:solidFill>
                  <a:schemeClr val="tx1"/>
                </a:solidFill>
                <a:latin typeface="Times New Roman" panose="02020603050405020304" pitchFamily="18" charset="0"/>
              </a:rPr>
              <a:t>i</a:t>
            </a:r>
            <a:r>
              <a:rPr lang="en-US" sz="1800" b="0" i="0" u="none" strike="noStrike" baseline="0" dirty="0">
                <a:solidFill>
                  <a:schemeClr val="tx1"/>
                </a:solidFill>
                <a:latin typeface="Times New Roman" panose="02020603050405020304" pitchFamily="18" charset="0"/>
              </a:rPr>
              <a:t>) those people who will work for corporations, with or without a specialization in</a:t>
            </a:r>
          </a:p>
          <a:p>
            <a:pPr algn="l">
              <a:spcBef>
                <a:spcPts val="0"/>
              </a:spcBef>
            </a:pPr>
            <a:r>
              <a:rPr lang="en-US" sz="1800" b="0" i="0" u="none" strike="noStrike" baseline="0" dirty="0">
                <a:solidFill>
                  <a:schemeClr val="tx1"/>
                </a:solidFill>
                <a:latin typeface="Times New Roman" panose="02020603050405020304" pitchFamily="18" charset="0"/>
              </a:rPr>
              <a:t> finance, (ii) those who will serve as outside consultants to corporations on appropriate </a:t>
            </a:r>
          </a:p>
          <a:p>
            <a:pPr algn="l">
              <a:spcBef>
                <a:spcPts val="0"/>
              </a:spcBef>
            </a:pPr>
            <a:r>
              <a:rPr lang="en-US" sz="1800" b="0" i="0" u="none" strike="noStrike" baseline="0" dirty="0">
                <a:solidFill>
                  <a:schemeClr val="tx1"/>
                </a:solidFill>
                <a:latin typeface="Times New Roman" panose="02020603050405020304" pitchFamily="18" charset="0"/>
              </a:rPr>
              <a:t>financial policies, (iii) those who will work as external financial analysts, or more</a:t>
            </a:r>
          </a:p>
          <a:p>
            <a:pPr algn="l">
              <a:spcBef>
                <a:spcPts val="0"/>
              </a:spcBef>
            </a:pPr>
            <a:r>
              <a:rPr lang="en-US" sz="1800" dirty="0">
                <a:solidFill>
                  <a:schemeClr val="tx1"/>
                </a:solidFill>
                <a:latin typeface="Times New Roman" panose="02020603050405020304" pitchFamily="18" charset="0"/>
              </a:rPr>
              <a:t>g</a:t>
            </a:r>
            <a:r>
              <a:rPr lang="en-US" sz="1800" b="0" i="0" u="none" strike="noStrike" baseline="0" dirty="0">
                <a:solidFill>
                  <a:schemeClr val="tx1"/>
                </a:solidFill>
                <a:latin typeface="Times New Roman" panose="02020603050405020304" pitchFamily="18" charset="0"/>
              </a:rPr>
              <a:t>enerally, for (iv) anyone interested in understanding the financial decisions made by</a:t>
            </a:r>
          </a:p>
          <a:p>
            <a:pPr algn="l">
              <a:spcBef>
                <a:spcPts val="0"/>
              </a:spcBef>
            </a:pPr>
            <a:r>
              <a:rPr lang="en-US" sz="1800" b="0" i="0" u="none" strike="noStrike" baseline="0" dirty="0">
                <a:solidFill>
                  <a:schemeClr val="tx1"/>
                </a:solidFill>
                <a:latin typeface="Times New Roman" panose="02020603050405020304" pitchFamily="18" charset="0"/>
              </a:rPr>
              <a:t> corporate management.</a:t>
            </a:r>
          </a:p>
          <a:p>
            <a:pPr algn="l"/>
            <a:r>
              <a:rPr lang="en-US" sz="1800" dirty="0">
                <a:latin typeface="Elephant" panose="02020904090505020303" pitchFamily="18" charset="0"/>
              </a:rPr>
              <a:t>Learning Objectives:</a:t>
            </a:r>
          </a:p>
          <a:p>
            <a:pPr algn="l">
              <a:spcBef>
                <a:spcPts val="0"/>
              </a:spcBef>
            </a:pPr>
            <a:r>
              <a:rPr lang="en-US" sz="1800" dirty="0">
                <a:solidFill>
                  <a:schemeClr val="tx1"/>
                </a:solidFill>
                <a:latin typeface="Times New Roman" panose="02020603050405020304" pitchFamily="18" charset="0"/>
                <a:cs typeface="Times New Roman" panose="02020603050405020304" pitchFamily="18" charset="0"/>
              </a:rPr>
              <a:t>Students will be able to:</a:t>
            </a:r>
          </a:p>
          <a:p>
            <a:pPr algn="l">
              <a:spcBef>
                <a:spcPts val="0"/>
              </a:spcBef>
              <a:buFont typeface="Arial" panose="020B0604020202020204" pitchFamily="34" charset="0"/>
              <a:buChar char="•"/>
            </a:pPr>
            <a:r>
              <a:rPr lang="en-US" sz="1800" dirty="0">
                <a:solidFill>
                  <a:schemeClr val="tx1"/>
                </a:solidFill>
                <a:latin typeface="Times New Roman" panose="02020603050405020304" pitchFamily="18" charset="0"/>
                <a:cs typeface="Times New Roman" panose="02020603050405020304" pitchFamily="18" charset="0"/>
              </a:rPr>
              <a:t>A</a:t>
            </a:r>
            <a:r>
              <a:rPr lang="en-US" sz="1800" b="0" i="0" u="none" strike="noStrike" baseline="0" dirty="0">
                <a:solidFill>
                  <a:schemeClr val="tx1"/>
                </a:solidFill>
                <a:latin typeface="Times New Roman" panose="02020603050405020304" pitchFamily="18" charset="0"/>
                <a:cs typeface="Times New Roman" panose="02020603050405020304" pitchFamily="18" charset="0"/>
              </a:rPr>
              <a:t>pply theories, models, and frameworks to analyze capital markets; </a:t>
            </a:r>
          </a:p>
          <a:p>
            <a:pPr algn="l">
              <a:spcBef>
                <a:spcPts val="0"/>
              </a:spcBef>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Apply analytic tools to solve specific problems central to corporate finance; </a:t>
            </a:r>
          </a:p>
          <a:p>
            <a:pPr algn="l">
              <a:spcBef>
                <a:spcPts val="0"/>
              </a:spcBef>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Develop abstract ideas to generalize solutions to corporate finance problems;</a:t>
            </a:r>
          </a:p>
          <a:p>
            <a:pPr algn="l">
              <a:spcBef>
                <a:spcPts val="0"/>
              </a:spcBef>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 Understand the ethical and professional standards in corporate financial decision-making, </a:t>
            </a:r>
            <a:endParaRPr lang="en-US" sz="1800" dirty="0">
              <a:solidFill>
                <a:schemeClr val="tx1"/>
              </a:solidFill>
              <a:latin typeface="Times New Roman" panose="02020603050405020304" pitchFamily="18" charset="0"/>
              <a:cs typeface="Times New Roman" panose="02020603050405020304" pitchFamily="18" charset="0"/>
            </a:endParaRPr>
          </a:p>
          <a:p>
            <a:pPr algn="l">
              <a:spcBef>
                <a:spcPts val="0"/>
              </a:spcBef>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Work with colleagues to solve problems.</a:t>
            </a: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99046169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AA76D4-FDE5-78E2-9B66-BA420DB8BA9A}"/>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332073E-B3F9-35DD-ACCB-262185C371BA}"/>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11</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1788F117-2215-2EA6-CC7C-894C498FB565}"/>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532: Corporate Financial Strategy </a:t>
            </a:r>
            <a:br>
              <a:rPr lang="en-US" sz="2000" dirty="0">
                <a:latin typeface="Elephant" panose="02020904090505020303" pitchFamily="18" charset="0"/>
              </a:rPr>
            </a:br>
            <a:r>
              <a:rPr lang="en-US" sz="2000" dirty="0">
                <a:latin typeface="Elephant" panose="02020904090505020303" pitchFamily="18" charset="0"/>
              </a:rPr>
              <a:t>by Professor Ayca Altintig, Altintig@marshall.usc.edu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7AF9E23F-D00A-C8B6-5686-14409658714C}"/>
              </a:ext>
            </a:extLst>
          </p:cNvPr>
          <p:cNvSpPr>
            <a:spLocks noGrp="1"/>
          </p:cNvSpPr>
          <p:nvPr>
            <p:ph idx="1"/>
          </p:nvPr>
        </p:nvSpPr>
        <p:spPr>
          <a:xfrm>
            <a:off x="152400" y="1143000"/>
            <a:ext cx="8534400" cy="5562600"/>
          </a:xfrm>
        </p:spPr>
        <p:txBody>
          <a:bodyPr/>
          <a:lstStyle/>
          <a:p>
            <a:r>
              <a:rPr lang="en-US" sz="2000" dirty="0">
                <a:latin typeface="Elephant" panose="02020904090505020303" pitchFamily="18" charset="0"/>
              </a:rPr>
              <a:t>Course Description;</a:t>
            </a:r>
          </a:p>
          <a:p>
            <a:pPr>
              <a:spcBef>
                <a:spcPts val="0"/>
              </a:spcBef>
              <a:buFont typeface="Wingdings" pitchFamily="2" charset="2"/>
              <a:buChar char="v"/>
            </a:pPr>
            <a:r>
              <a:rPr lang="en-US" sz="1600" dirty="0">
                <a:solidFill>
                  <a:srgbClr val="000000"/>
                </a:solidFill>
                <a:latin typeface="Book Antiqua" panose="02040602050305030304" pitchFamily="18" charset="0"/>
              </a:rPr>
              <a:t>Examines how the finance theory that developed in your prior finance class(es) can be applied in “real world” situations. More importantly, we will be concerned with the implementation of a financial strategy. It is useful to consider what we mean by the term “Financial Strategy.” </a:t>
            </a:r>
          </a:p>
          <a:p>
            <a:pPr>
              <a:spcBef>
                <a:spcPts val="0"/>
              </a:spcBef>
              <a:buFont typeface="Wingdings" pitchFamily="2" charset="2"/>
              <a:buChar char="v"/>
            </a:pPr>
            <a:r>
              <a:rPr lang="en-US" sz="1600" dirty="0">
                <a:solidFill>
                  <a:srgbClr val="000000"/>
                </a:solidFill>
                <a:latin typeface="Book Antiqua" panose="02040602050305030304" pitchFamily="18" charset="0"/>
              </a:rPr>
              <a:t>In this class we expand the analysis substantively. We consider the more realistic situations where today’s financing decision may impact future operating and investment decisions – and therefore on value. </a:t>
            </a:r>
          </a:p>
          <a:p>
            <a:pPr>
              <a:spcBef>
                <a:spcPts val="0"/>
              </a:spcBef>
              <a:buFont typeface="Wingdings" pitchFamily="2" charset="2"/>
              <a:buChar char="v"/>
            </a:pPr>
            <a:r>
              <a:rPr lang="en-US" sz="1600" dirty="0">
                <a:solidFill>
                  <a:srgbClr val="000000"/>
                </a:solidFill>
                <a:latin typeface="Book Antiqua" panose="02040602050305030304" pitchFamily="18" charset="0"/>
              </a:rPr>
              <a:t>We broaden the definition of a “</a:t>
            </a:r>
            <a:r>
              <a:rPr lang="en-US" sz="1600" dirty="0" err="1">
                <a:solidFill>
                  <a:srgbClr val="000000"/>
                </a:solidFill>
                <a:latin typeface="Book Antiqua" panose="02040602050305030304" pitchFamily="18" charset="0"/>
              </a:rPr>
              <a:t>financial”decision</a:t>
            </a:r>
            <a:r>
              <a:rPr lang="en-US" sz="1600" dirty="0">
                <a:solidFill>
                  <a:srgbClr val="000000"/>
                </a:solidFill>
                <a:latin typeface="Book Antiqua" panose="02040602050305030304" pitchFamily="18" charset="0"/>
              </a:rPr>
              <a:t> to include concepts such as managing relationships with capital and awareness of Emerging areas such as social impact investing. We also consider how these decisions are affected by the legal and regulatory environment, capital markets, and general societal structures. </a:t>
            </a:r>
          </a:p>
          <a:p>
            <a:pPr>
              <a:spcBef>
                <a:spcPts val="0"/>
              </a:spcBef>
            </a:pPr>
            <a:r>
              <a:rPr lang="en-US" sz="2000" dirty="0">
                <a:latin typeface="Elephant" panose="02020904090505020303" pitchFamily="18" charset="0"/>
              </a:rPr>
              <a:t>Learning Objectives</a:t>
            </a:r>
          </a:p>
          <a:p>
            <a:pPr>
              <a:spcBef>
                <a:spcPts val="0"/>
              </a:spcBef>
              <a:buFont typeface="Wingdings" pitchFamily="2" charset="2"/>
              <a:buChar char="v"/>
            </a:pPr>
            <a:r>
              <a:rPr lang="en-US" sz="1600" dirty="0">
                <a:solidFill>
                  <a:srgbClr val="000000"/>
                </a:solidFill>
                <a:latin typeface="Book Antiqua" panose="02040602050305030304" pitchFamily="18" charset="0"/>
              </a:rPr>
              <a:t>Describe the role of economics in households, corporations and society, notably with</a:t>
            </a:r>
          </a:p>
          <a:p>
            <a:pPr>
              <a:spcBef>
                <a:spcPts val="0"/>
              </a:spcBef>
            </a:pPr>
            <a:r>
              <a:rPr lang="en-US" sz="1600" dirty="0">
                <a:solidFill>
                  <a:srgbClr val="000000"/>
                </a:solidFill>
                <a:latin typeface="Book Antiqua" panose="02040602050305030304" pitchFamily="18" charset="0"/>
              </a:rPr>
              <a:t>	regard to decision‐making and choice</a:t>
            </a:r>
          </a:p>
          <a:p>
            <a:pPr>
              <a:spcBef>
                <a:spcPts val="0"/>
              </a:spcBef>
              <a:buFont typeface="Wingdings" pitchFamily="2" charset="2"/>
              <a:buChar char="v"/>
            </a:pPr>
            <a:r>
              <a:rPr lang="en-US" sz="1600" dirty="0">
                <a:solidFill>
                  <a:srgbClr val="000000"/>
                </a:solidFill>
                <a:latin typeface="Book Antiqua" panose="02040602050305030304" pitchFamily="18" charset="0"/>
              </a:rPr>
              <a:t>Apply business and economic decision‐making tools and their significance (including an understanding and ability to explain how these tools are useful and came to be relied upon) </a:t>
            </a:r>
          </a:p>
          <a:p>
            <a:pPr>
              <a:spcBef>
                <a:spcPts val="0"/>
              </a:spcBef>
              <a:buFont typeface="Wingdings" pitchFamily="2" charset="2"/>
              <a:buChar char="v"/>
            </a:pPr>
            <a:r>
              <a:rPr lang="en-US" sz="1600" dirty="0">
                <a:solidFill>
                  <a:srgbClr val="000000"/>
                </a:solidFill>
                <a:latin typeface="Book Antiqua" panose="02040602050305030304" pitchFamily="18" charset="0"/>
              </a:rPr>
              <a:t>Explain the connection between business, economics and the financial markets; Describe the types of economic problems faced by individuals, corporations and society and the limits of financial tools in addressing such challenging problems</a:t>
            </a: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87464948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0498A-6F53-B035-4AA9-75BBF2891D97}"/>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94903AA-32FE-A425-3BA9-954147B286A8}"/>
              </a:ext>
            </a:extLst>
          </p:cNvPr>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12</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EBA65CD7-82C3-79D4-816E-2DD3A7BACD44}"/>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535: Applied Finance infixed Income Securities by Professor Nik Bhatia ,  nikhilb@marshall.usc.edu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DBD881A0-F078-AA20-9BC5-AC6082A8750B}"/>
              </a:ext>
            </a:extLst>
          </p:cNvPr>
          <p:cNvSpPr>
            <a:spLocks noGrp="1"/>
          </p:cNvSpPr>
          <p:nvPr>
            <p:ph idx="1"/>
          </p:nvPr>
        </p:nvSpPr>
        <p:spPr>
          <a:xfrm>
            <a:off x="152400" y="1143000"/>
            <a:ext cx="8534400" cy="5562600"/>
          </a:xfrm>
        </p:spPr>
        <p:txBody>
          <a:bodyPr/>
          <a:lstStyle/>
          <a:p>
            <a:r>
              <a:rPr lang="en-US" sz="2000" dirty="0">
                <a:latin typeface="Elephant" panose="02020904090505020303" pitchFamily="18" charset="0"/>
              </a:rPr>
              <a:t>Course Description;</a:t>
            </a:r>
          </a:p>
          <a:p>
            <a:pPr>
              <a:spcBef>
                <a:spcPts val="0"/>
              </a:spcBef>
            </a:pPr>
            <a:r>
              <a:rPr lang="en-US" sz="1800" dirty="0">
                <a:solidFill>
                  <a:schemeClr val="tx1"/>
                </a:solidFill>
                <a:latin typeface="Times New Roman" panose="02020603050405020304" pitchFamily="18" charset="0"/>
                <a:cs typeface="Times New Roman" panose="02020603050405020304" pitchFamily="18" charset="0"/>
              </a:rPr>
              <a:t>The global market for fixed income securities and their derivatives continues to grow and</a:t>
            </a:r>
          </a:p>
          <a:p>
            <a:pPr>
              <a:spcBef>
                <a:spcPts val="0"/>
              </a:spcBef>
            </a:pPr>
            <a:r>
              <a:rPr lang="en-US" sz="1800" dirty="0">
                <a:solidFill>
                  <a:schemeClr val="tx1"/>
                </a:solidFill>
                <a:latin typeface="Times New Roman" panose="02020603050405020304" pitchFamily="18" charset="0"/>
                <a:cs typeface="Times New Roman" panose="02020603050405020304" pitchFamily="18" charset="0"/>
              </a:rPr>
              <a:t>evolve at a rapid pace.</a:t>
            </a:r>
            <a:endParaRPr lang="en-US" sz="1800" dirty="0">
              <a:latin typeface="Times New Roman" panose="02020603050405020304" pitchFamily="18" charset="0"/>
              <a:cs typeface="Times New Roman" panose="02020603050405020304" pitchFamily="18" charset="0"/>
            </a:endParaRPr>
          </a:p>
          <a:p>
            <a:pPr>
              <a:spcBef>
                <a:spcPts val="0"/>
              </a:spcBef>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This course is designed to develop an understanding of fixed-income valuation and hedging methods and a familiarity with major markets and instruments. Tools for quantifying, hedging, and speculating on risk are emphasized. </a:t>
            </a:r>
          </a:p>
          <a:p>
            <a:pPr>
              <a:spcBef>
                <a:spcPts val="0"/>
              </a:spcBef>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The emphasis of the course will be on conceptual issues as opposed to the institutional aspects (although the basic institutional aspects will be covered). </a:t>
            </a:r>
          </a:p>
          <a:p>
            <a:pPr>
              <a:spcBef>
                <a:spcPts val="0"/>
              </a:spcBef>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By all standards, this is a quantitative class and a good background in calculus and statistics is highly desirable, if not necessary. Prior knowledge of Excel will be useful (though not required) as some analysis will be done in Excel. </a:t>
            </a:r>
          </a:p>
          <a:p>
            <a:pPr>
              <a:spcBef>
                <a:spcPts val="0"/>
              </a:spcBef>
            </a:pPr>
            <a:endParaRPr lang="en-US" sz="2000" dirty="0">
              <a:latin typeface="Elephant" panose="02020904090505020303" pitchFamily="18" charset="0"/>
            </a:endParaRPr>
          </a:p>
          <a:p>
            <a:pPr>
              <a:spcBef>
                <a:spcPts val="0"/>
              </a:spcBef>
            </a:pPr>
            <a:r>
              <a:rPr lang="en-US" sz="2000" dirty="0">
                <a:latin typeface="Elephant" panose="02020904090505020303" pitchFamily="18" charset="0"/>
              </a:rPr>
              <a:t>Learning Objectives</a:t>
            </a:r>
          </a:p>
          <a:p>
            <a:pPr>
              <a:spcBef>
                <a:spcPts val="0"/>
              </a:spcBef>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Gain familiarity with the range of different fixed-income instruments in the market. Student should also understand how to use various instruments to hedge and speculate on interest rate and credit risks. </a:t>
            </a:r>
          </a:p>
          <a:p>
            <a:pPr>
              <a:spcBef>
                <a:spcPts val="0"/>
              </a:spcBef>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Students will learn how to compute bond prices and quantify these risks both by using term structure models and by using historical empirical data.</a:t>
            </a: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59166828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13</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543: Forecasting and Risk Analysis by Professor Mohammad Safarzadeh,  safarzad@marshall.usc.edu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buFont typeface="Wingdings" pitchFamily="2" charset="2"/>
              <a:buChar char="v"/>
            </a:pPr>
            <a:r>
              <a:rPr lang="en-US" sz="1700" dirty="0">
                <a:solidFill>
                  <a:srgbClr val="000000"/>
                </a:solidFill>
                <a:latin typeface="Times New Roman" panose="02020603050405020304" pitchFamily="18" charset="0"/>
              </a:rPr>
              <a:t>An advanced finance elective course that aims to develop the econometric tools used in</a:t>
            </a:r>
          </a:p>
          <a:p>
            <a:pPr>
              <a:spcBef>
                <a:spcPts val="0"/>
              </a:spcBef>
            </a:pPr>
            <a:r>
              <a:rPr lang="en-US" sz="1700" dirty="0">
                <a:solidFill>
                  <a:srgbClr val="000000"/>
                </a:solidFill>
                <a:latin typeface="Times New Roman" panose="02020603050405020304" pitchFamily="18" charset="0"/>
              </a:rPr>
              <a:t>	many practical problems of modern economics and finance. The quantitative tools </a:t>
            </a:r>
          </a:p>
          <a:p>
            <a:pPr>
              <a:spcBef>
                <a:spcPts val="0"/>
              </a:spcBef>
            </a:pPr>
            <a:r>
              <a:rPr lang="en-US" sz="1700" dirty="0">
                <a:solidFill>
                  <a:srgbClr val="000000"/>
                </a:solidFill>
                <a:latin typeface="Times New Roman" panose="02020603050405020304" pitchFamily="18" charset="0"/>
              </a:rPr>
              <a:t>	developed in this course will enable practitioners to estimate various asset-pricing models and obtain estimates of asset return correlations and volatility. </a:t>
            </a:r>
          </a:p>
          <a:p>
            <a:pPr>
              <a:spcBef>
                <a:spcPts val="0"/>
              </a:spcBef>
              <a:buFont typeface="Wingdings" pitchFamily="2" charset="2"/>
              <a:buChar char="v"/>
            </a:pPr>
            <a:r>
              <a:rPr lang="en-US" sz="1700" dirty="0">
                <a:solidFill>
                  <a:srgbClr val="000000"/>
                </a:solidFill>
                <a:latin typeface="Times New Roman" panose="02020603050405020304" pitchFamily="18" charset="0"/>
              </a:rPr>
              <a:t>The course will require the use of theory and computer applications, with a bias toward the latter. familiar with basic statistics and finance concepts. In addition to the tools of </a:t>
            </a:r>
          </a:p>
          <a:p>
            <a:pPr>
              <a:spcBef>
                <a:spcPts val="0"/>
              </a:spcBef>
            </a:pPr>
            <a:r>
              <a:rPr lang="en-US" sz="1700" dirty="0">
                <a:solidFill>
                  <a:srgbClr val="000000"/>
                </a:solidFill>
                <a:latin typeface="Times New Roman" panose="02020603050405020304" pitchFamily="18" charset="0"/>
              </a:rPr>
              <a:t>	trade, the course will also provide an up-to-date evaluation of the empirical evidence on asset pricing to guide participants’ choice of investment strategies. </a:t>
            </a:r>
          </a:p>
          <a:p>
            <a:pPr>
              <a:spcBef>
                <a:spcPts val="0"/>
              </a:spcBef>
              <a:buFont typeface="Wingdings" pitchFamily="2" charset="2"/>
              <a:buChar char="v"/>
            </a:pPr>
            <a:r>
              <a:rPr lang="en-US" sz="1700" dirty="0">
                <a:solidFill>
                  <a:srgbClr val="000000"/>
                </a:solidFill>
                <a:latin typeface="Times New Roman" panose="02020603050405020304" pitchFamily="18" charset="0"/>
              </a:rPr>
              <a:t>The course covers two main statistical tools, (i) the Classical Linear Regression Model, (ii) Modern Time Series Econometrics. </a:t>
            </a:r>
          </a:p>
          <a:p>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a:spcBef>
                <a:spcPts val="0"/>
              </a:spcBef>
              <a:buFont typeface="Wingdings" pitchFamily="2" charset="2"/>
              <a:buChar char="v"/>
            </a:pPr>
            <a:r>
              <a:rPr lang="en-US" sz="1700" dirty="0">
                <a:solidFill>
                  <a:srgbClr val="000000"/>
                </a:solidFill>
                <a:latin typeface="Times New Roman" panose="02020603050405020304" pitchFamily="18" charset="0"/>
                <a:cs typeface="Times New Roman" panose="02020603050405020304" pitchFamily="18" charset="0"/>
              </a:rPr>
              <a:t>Estimate various asset-pricing models; Obtain estimates of asset return correlations and</a:t>
            </a:r>
          </a:p>
          <a:p>
            <a:pPr>
              <a:spcBef>
                <a:spcPts val="0"/>
              </a:spcBef>
            </a:pPr>
            <a:r>
              <a:rPr lang="en-US" sz="1700" dirty="0">
                <a:solidFill>
                  <a:srgbClr val="000000"/>
                </a:solidFill>
                <a:latin typeface="Times New Roman" panose="02020603050405020304" pitchFamily="18" charset="0"/>
                <a:cs typeface="Times New Roman" panose="02020603050405020304" pitchFamily="18" charset="0"/>
              </a:rPr>
              <a:t>	Volatility; Evaluate the empirical evidence on asset pricing to guide their choice of</a:t>
            </a:r>
          </a:p>
          <a:p>
            <a:pPr>
              <a:spcBef>
                <a:spcPts val="0"/>
              </a:spcBef>
            </a:pPr>
            <a:r>
              <a:rPr lang="en-US" sz="1700" dirty="0">
                <a:solidFill>
                  <a:srgbClr val="000000"/>
                </a:solidFill>
                <a:latin typeface="Times New Roman" panose="02020603050405020304" pitchFamily="18" charset="0"/>
                <a:cs typeface="Times New Roman" panose="02020603050405020304" pitchFamily="18" charset="0"/>
              </a:rPr>
              <a:t>	investment strategies.</a:t>
            </a:r>
          </a:p>
          <a:p>
            <a:pPr>
              <a:spcBef>
                <a:spcPts val="0"/>
              </a:spcBef>
              <a:buFont typeface="Wingdings" pitchFamily="2" charset="2"/>
              <a:buChar char="v"/>
            </a:pPr>
            <a:r>
              <a:rPr lang="en-US" sz="1700" dirty="0">
                <a:solidFill>
                  <a:srgbClr val="000000"/>
                </a:solidFill>
                <a:latin typeface="Times New Roman" panose="02020603050405020304" pitchFamily="18" charset="0"/>
                <a:cs typeface="Times New Roman" panose="02020603050405020304" pitchFamily="18" charset="0"/>
              </a:rPr>
              <a:t>Describe the classical linear regression model assumptions and perform diagnostic tests; Describe the value of smoothing techniques and their applications In financial analysis</a:t>
            </a:r>
          </a:p>
          <a:p>
            <a:pPr>
              <a:spcBef>
                <a:spcPts val="0"/>
              </a:spcBef>
              <a:buFont typeface="Wingdings" pitchFamily="2" charset="2"/>
              <a:buChar char="v"/>
            </a:pPr>
            <a:r>
              <a:rPr lang="en-US" sz="1700" dirty="0">
                <a:solidFill>
                  <a:srgbClr val="000000"/>
                </a:solidFill>
                <a:latin typeface="Times New Roman" panose="02020603050405020304" pitchFamily="18" charset="0"/>
                <a:cs typeface="Times New Roman" panose="02020603050405020304" pitchFamily="18" charset="0"/>
              </a:rPr>
              <a:t>Perform univariate time-series modeling for estimation and fore-</a:t>
            </a:r>
          </a:p>
          <a:p>
            <a:pPr>
              <a:spcBef>
                <a:spcPts val="0"/>
              </a:spcBef>
            </a:pPr>
            <a:r>
              <a:rPr lang="en-US" sz="1700" dirty="0">
                <a:solidFill>
                  <a:srgbClr val="000000"/>
                </a:solidFill>
                <a:latin typeface="Times New Roman" panose="02020603050405020304" pitchFamily="18" charset="0"/>
                <a:cs typeface="Times New Roman" panose="02020603050405020304" pitchFamily="18" charset="0"/>
              </a:rPr>
              <a:t>	casting of risk and return to assets; Perform multi-variable, multi-equation time-series</a:t>
            </a:r>
          </a:p>
          <a:p>
            <a:pPr>
              <a:spcBef>
                <a:spcPts val="0"/>
              </a:spcBef>
            </a:pPr>
            <a:r>
              <a:rPr lang="en-US" sz="1700" dirty="0">
                <a:solidFill>
                  <a:srgbClr val="000000"/>
                </a:solidFill>
                <a:latin typeface="Times New Roman" panose="02020603050405020304" pitchFamily="18" charset="0"/>
                <a:cs typeface="Times New Roman" panose="02020603050405020304" pitchFamily="18" charset="0"/>
              </a:rPr>
              <a:t>	models of estimation and forecasting. </a:t>
            </a: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416402217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49007-28D5-B82D-67F7-B67C53210748}"/>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C51A8E1-755C-2C49-8D56-C0E2A6C0B21C}"/>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14</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8D4D191A-CF08-AEEA-01D5-BA2FDAA3008D}"/>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545: Applied Financial Modeling by Professor Steve Schurman, schurman@marshall.usc.edu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A1417D90-8701-D391-7547-A2978FDC980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pPr>
            <a:r>
              <a:rPr lang="en-US" sz="1800" b="0" i="0" u="none" strike="noStrike" baseline="0" dirty="0">
                <a:solidFill>
                  <a:srgbClr val="000000"/>
                </a:solidFill>
                <a:latin typeface="Times New Roman" panose="02020603050405020304" pitchFamily="18" charset="0"/>
              </a:rPr>
              <a:t>Analyze complicated financial situations and to present the analysis in a coherent and</a:t>
            </a:r>
          </a:p>
          <a:p>
            <a:pPr>
              <a:spcBef>
                <a:spcPts val="0"/>
              </a:spcBef>
            </a:pPr>
            <a:r>
              <a:rPr lang="en-US" sz="1800" b="0" i="0" u="none" strike="noStrike" baseline="0" dirty="0">
                <a:solidFill>
                  <a:srgbClr val="000000"/>
                </a:solidFill>
                <a:latin typeface="Times New Roman" panose="02020603050405020304" pitchFamily="18" charset="0"/>
              </a:rPr>
              <a:t>professional manner. The vehicle used for developing such models is the familiar</a:t>
            </a:r>
          </a:p>
          <a:p>
            <a:pPr>
              <a:spcBef>
                <a:spcPts val="0"/>
              </a:spcBef>
            </a:pPr>
            <a:r>
              <a:rPr lang="en-US" sz="1800" b="0" i="0" u="none" strike="noStrike" baseline="0" dirty="0">
                <a:solidFill>
                  <a:srgbClr val="000000"/>
                </a:solidFill>
                <a:latin typeface="Times New Roman" panose="02020603050405020304" pitchFamily="18" charset="0"/>
              </a:rPr>
              <a:t>spreadsheet Excel. Students will learn how to design specialized Excel tools and models to</a:t>
            </a:r>
          </a:p>
          <a:p>
            <a:pPr>
              <a:spcBef>
                <a:spcPts val="0"/>
              </a:spcBef>
            </a:pPr>
            <a:r>
              <a:rPr lang="en-US" sz="1800" b="0" i="0" u="none" strike="noStrike" baseline="0" dirty="0">
                <a:solidFill>
                  <a:srgbClr val="000000"/>
                </a:solidFill>
                <a:latin typeface="Times New Roman" panose="02020603050405020304" pitchFamily="18" charset="0"/>
              </a:rPr>
              <a:t>evaluate financial problems not covered by built-in Excel functions. Students will learn</a:t>
            </a:r>
          </a:p>
          <a:p>
            <a:pPr>
              <a:spcBef>
                <a:spcPts val="0"/>
              </a:spcBef>
            </a:pPr>
            <a:r>
              <a:rPr lang="en-US" sz="1800" b="0" i="0" u="none" strike="noStrike" baseline="0" dirty="0">
                <a:solidFill>
                  <a:srgbClr val="000000"/>
                </a:solidFill>
                <a:latin typeface="Times New Roman" panose="02020603050405020304" pitchFamily="18" charset="0"/>
              </a:rPr>
              <a:t>modern techniques to perform such tasks as: Incorporating dynamic changes in growth</a:t>
            </a:r>
          </a:p>
          <a:p>
            <a:pPr>
              <a:spcBef>
                <a:spcPts val="0"/>
              </a:spcBef>
            </a:pPr>
            <a:r>
              <a:rPr lang="en-US" sz="1800" b="0" i="0" u="none" strike="noStrike" baseline="0" dirty="0">
                <a:solidFill>
                  <a:srgbClr val="000000"/>
                </a:solidFill>
                <a:latin typeface="Times New Roman" panose="02020603050405020304" pitchFamily="18" charset="0"/>
              </a:rPr>
              <a:t>-related profitability estimates using pro forma cash flow scenarios. Forecasting desire</a:t>
            </a:r>
          </a:p>
          <a:p>
            <a:pPr>
              <a:spcBef>
                <a:spcPts val="0"/>
              </a:spcBef>
            </a:pPr>
            <a:r>
              <a:rPr lang="en-US" sz="1800" dirty="0">
                <a:solidFill>
                  <a:srgbClr val="000000"/>
                </a:solidFill>
                <a:latin typeface="Times New Roman" panose="02020603050405020304" pitchFamily="18" charset="0"/>
              </a:rPr>
              <a:t>/</a:t>
            </a:r>
            <a:r>
              <a:rPr lang="en-US" sz="1800" b="0" i="0" u="none" strike="noStrike" baseline="0" dirty="0">
                <a:solidFill>
                  <a:srgbClr val="000000"/>
                </a:solidFill>
                <a:latin typeface="Times New Roman" panose="02020603050405020304" pitchFamily="18" charset="0"/>
              </a:rPr>
              <a:t>implied levels of debt under changing economic conditions. Evaluating the accuracy and</a:t>
            </a:r>
          </a:p>
          <a:p>
            <a:pPr>
              <a:spcBef>
                <a:spcPts val="0"/>
              </a:spcBef>
            </a:pPr>
            <a:r>
              <a:rPr lang="en-US" sz="1800" b="0" i="0" u="none" strike="noStrike" baseline="0" dirty="0">
                <a:solidFill>
                  <a:srgbClr val="000000"/>
                </a:solidFill>
                <a:latin typeface="Times New Roman" panose="02020603050405020304" pitchFamily="18" charset="0"/>
              </a:rPr>
              <a:t>sensitivity of common financial tools (such as the weighted average cost of capital for</a:t>
            </a:r>
          </a:p>
          <a:p>
            <a:pPr>
              <a:spcBef>
                <a:spcPts val="0"/>
              </a:spcBef>
            </a:pPr>
            <a:r>
              <a:rPr lang="en-US" sz="1800" b="0" i="0" u="none" strike="noStrike" baseline="0" dirty="0">
                <a:solidFill>
                  <a:srgbClr val="000000"/>
                </a:solidFill>
                <a:latin typeface="Times New Roman" panose="02020603050405020304" pitchFamily="18" charset="0"/>
              </a:rPr>
              <a:t>capital budgeting purposes) and the errors therein. Preparing financial forecasts to support</a:t>
            </a:r>
          </a:p>
          <a:p>
            <a:pPr>
              <a:spcBef>
                <a:spcPts val="0"/>
              </a:spcBef>
            </a:pPr>
            <a:r>
              <a:rPr lang="en-US" sz="1800" b="0" i="0" u="none" strike="noStrike" baseline="0" dirty="0">
                <a:solidFill>
                  <a:srgbClr val="000000"/>
                </a:solidFill>
                <a:latin typeface="Times New Roman" panose="02020603050405020304" pitchFamily="18" charset="0"/>
              </a:rPr>
              <a:t>various financing alternatives including the valuation of collateral (e.g., designing a bank’s</a:t>
            </a:r>
          </a:p>
          <a:p>
            <a:pPr>
              <a:spcBef>
                <a:spcPts val="0"/>
              </a:spcBef>
            </a:pPr>
            <a:r>
              <a:rPr lang="en-US" sz="1800" b="0" i="0" u="none" strike="noStrike" baseline="0" dirty="0">
                <a:solidFill>
                  <a:srgbClr val="000000"/>
                </a:solidFill>
                <a:latin typeface="Times New Roman" panose="02020603050405020304" pitchFamily="18" charset="0"/>
              </a:rPr>
              <a:t>borrowing base for its clients). Evaluating the return to stakeholders in the event of</a:t>
            </a:r>
          </a:p>
          <a:p>
            <a:pPr>
              <a:spcBef>
                <a:spcPts val="0"/>
              </a:spcBef>
            </a:pPr>
            <a:r>
              <a:rPr lang="en-US" sz="1800" b="0" i="0" u="none" strike="noStrike" baseline="0" dirty="0">
                <a:solidFill>
                  <a:srgbClr val="000000"/>
                </a:solidFill>
                <a:latin typeface="Times New Roman" panose="02020603050405020304" pitchFamily="18" charset="0"/>
              </a:rPr>
              <a:t>insolvency and/or bankruptcy proceedings (e.g., analyzing the implications of the Absolute</a:t>
            </a:r>
          </a:p>
          <a:p>
            <a:pPr>
              <a:spcBef>
                <a:spcPts val="0"/>
              </a:spcBef>
            </a:pPr>
            <a:r>
              <a:rPr lang="en-US" sz="1800" b="0" i="0" u="none" strike="noStrike" baseline="0" dirty="0">
                <a:solidFill>
                  <a:srgbClr val="000000"/>
                </a:solidFill>
                <a:latin typeface="Times New Roman" panose="02020603050405020304" pitchFamily="18" charset="0"/>
              </a:rPr>
              <a:t>Priority Rule).</a:t>
            </a:r>
          </a:p>
          <a:p>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a:spcBef>
                <a:spcPts val="0"/>
              </a:spcBef>
            </a:pPr>
            <a:r>
              <a:rPr lang="en-US" sz="1800" b="0" i="0" u="none" strike="noStrike" baseline="0" dirty="0">
                <a:solidFill>
                  <a:srgbClr val="000000"/>
                </a:solidFill>
                <a:latin typeface="Times New Roman" panose="02020603050405020304" pitchFamily="18" charset="0"/>
              </a:rPr>
              <a:t>Improve financial decision-making ability in an uncertain business context and reduce the</a:t>
            </a:r>
          </a:p>
          <a:p>
            <a:pPr>
              <a:spcBef>
                <a:spcPts val="0"/>
              </a:spcBef>
            </a:pPr>
            <a:r>
              <a:rPr lang="en-US" sz="1800" b="0" i="0" u="none" strike="noStrike" baseline="0" dirty="0">
                <a:solidFill>
                  <a:srgbClr val="000000"/>
                </a:solidFill>
                <a:latin typeface="Times New Roman" panose="02020603050405020304" pitchFamily="18" charset="0"/>
              </a:rPr>
              <a:t>amount of time needed to apply this knowledge. Handle financial analysis in a more</a:t>
            </a:r>
          </a:p>
          <a:p>
            <a:pPr>
              <a:spcBef>
                <a:spcPts val="0"/>
              </a:spcBef>
            </a:pPr>
            <a:r>
              <a:rPr lang="en-US" sz="1800" b="0" i="0" u="none" strike="noStrike" baseline="0" dirty="0">
                <a:solidFill>
                  <a:srgbClr val="000000"/>
                </a:solidFill>
                <a:latin typeface="Times New Roman" panose="02020603050405020304" pitchFamily="18" charset="0"/>
              </a:rPr>
              <a:t>efficient and creative way leading to better appreciation by the target audience of what</a:t>
            </a:r>
          </a:p>
          <a:p>
            <a:pPr>
              <a:spcBef>
                <a:spcPts val="0"/>
              </a:spcBef>
            </a:pPr>
            <a:r>
              <a:rPr lang="en-US" sz="1800" b="0" i="0" u="none" strike="noStrike" baseline="0" dirty="0">
                <a:solidFill>
                  <a:srgbClr val="000000"/>
                </a:solidFill>
                <a:latin typeface="Times New Roman" panose="02020603050405020304" pitchFamily="18" charset="0"/>
              </a:rPr>
              <a:t>they are trying to achieve. Improve their communication skills through both quantitative</a:t>
            </a:r>
          </a:p>
          <a:p>
            <a:pPr>
              <a:spcBef>
                <a:spcPts val="0"/>
              </a:spcBef>
            </a:pPr>
            <a:r>
              <a:rPr lang="en-US" sz="1800" b="0" i="0" u="none" strike="noStrike" baseline="0" dirty="0">
                <a:solidFill>
                  <a:srgbClr val="000000"/>
                </a:solidFill>
                <a:latin typeface="Times New Roman" panose="02020603050405020304" pitchFamily="18" charset="0"/>
              </a:rPr>
              <a:t>and graphical presentations, and more.</a:t>
            </a: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46753604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15</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551: Quantitative Investing  by Professor Shane Shepherd, shaneshe@marshall.usc.edu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pPr>
            <a:r>
              <a:rPr lang="en-US" sz="1800" b="0" i="0" u="none" strike="noStrike" baseline="0" dirty="0">
                <a:solidFill>
                  <a:srgbClr val="000000"/>
                </a:solidFill>
                <a:latin typeface="Times New Roman" panose="02020603050405020304" pitchFamily="18" charset="0"/>
                <a:cs typeface="Times New Roman" panose="02020603050405020304" pitchFamily="18" charset="0"/>
              </a:rPr>
              <a:t>Modern investment management is increasingly quantitative in nature, and</a:t>
            </a:r>
          </a:p>
          <a:p>
            <a:pPr>
              <a:spcBef>
                <a:spcPts val="0"/>
              </a:spcBef>
            </a:pPr>
            <a:r>
              <a:rPr lang="en-US" sz="1800" b="0" i="0" u="none" strike="noStrike" baseline="0" dirty="0">
                <a:solidFill>
                  <a:srgbClr val="000000"/>
                </a:solidFill>
                <a:latin typeface="Times New Roman" panose="02020603050405020304" pitchFamily="18" charset="0"/>
                <a:cs typeface="Times New Roman" panose="02020603050405020304" pitchFamily="18" charset="0"/>
              </a:rPr>
              <a:t> investment strategies are more and more determined by the output of data-driven</a:t>
            </a:r>
          </a:p>
          <a:p>
            <a:pPr>
              <a:spcBef>
                <a:spcPts val="0"/>
              </a:spcBef>
            </a:pPr>
            <a:r>
              <a:rPr lang="en-US" sz="1800" b="0" i="0" u="none" strike="noStrike" baseline="0" dirty="0">
                <a:solidFill>
                  <a:srgbClr val="000000"/>
                </a:solidFill>
                <a:latin typeface="Times New Roman" panose="02020603050405020304" pitchFamily="18" charset="0"/>
                <a:cs typeface="Times New Roman" panose="02020603050405020304" pitchFamily="18" charset="0"/>
              </a:rPr>
              <a:t> models rather than the subjective views of analysts and portfolio managers. We will</a:t>
            </a:r>
          </a:p>
          <a:p>
            <a:pPr>
              <a:spcBef>
                <a:spcPts val="0"/>
              </a:spcBef>
            </a:pPr>
            <a:r>
              <a:rPr lang="en-US" sz="1800" b="0" i="0" u="none" strike="noStrike" baseline="0" dirty="0">
                <a:solidFill>
                  <a:srgbClr val="000000"/>
                </a:solidFill>
                <a:latin typeface="Times New Roman" panose="02020603050405020304" pitchFamily="18" charset="0"/>
                <a:cs typeface="Times New Roman" panose="02020603050405020304" pitchFamily="18" charset="0"/>
              </a:rPr>
              <a:t> learn how to build, test, and implement the types of models in use today by</a:t>
            </a:r>
          </a:p>
          <a:p>
            <a:pPr>
              <a:spcBef>
                <a:spcPts val="0"/>
              </a:spcBef>
            </a:pPr>
            <a:r>
              <a:rPr lang="en-US" sz="1800" b="0" i="0" u="none" strike="noStrike" baseline="0" dirty="0">
                <a:solidFill>
                  <a:srgbClr val="000000"/>
                </a:solidFill>
                <a:latin typeface="Times New Roman" panose="02020603050405020304" pitchFamily="18" charset="0"/>
                <a:cs typeface="Times New Roman" panose="02020603050405020304" pitchFamily="18" charset="0"/>
              </a:rPr>
              <a:t> quantitative asset managers. </a:t>
            </a:r>
            <a:r>
              <a:rPr lang="en-US" sz="1800" b="0" i="0" u="none" strike="noStrike" baseline="0" dirty="0">
                <a:solidFill>
                  <a:srgbClr val="000000"/>
                </a:solidFill>
                <a:latin typeface="Cambria" panose="02040503050406030204" pitchFamily="18" charset="0"/>
              </a:rPr>
              <a:t>The course will have a substantial programming</a:t>
            </a:r>
          </a:p>
          <a:p>
            <a:pPr>
              <a:spcBef>
                <a:spcPts val="0"/>
              </a:spcBef>
            </a:pPr>
            <a:r>
              <a:rPr lang="en-US" sz="1800" b="0" i="0" u="none" strike="noStrike" baseline="0" dirty="0">
                <a:solidFill>
                  <a:srgbClr val="000000"/>
                </a:solidFill>
                <a:latin typeface="Cambria" panose="02040503050406030204" pitchFamily="18" charset="0"/>
              </a:rPr>
              <a:t> component, which will be carried out in Python. The course will not provide student</a:t>
            </a:r>
          </a:p>
          <a:p>
            <a:pPr>
              <a:spcBef>
                <a:spcPts val="0"/>
              </a:spcBef>
            </a:pPr>
            <a:r>
              <a:rPr lang="en-US" sz="1800" b="0" i="0" u="none" strike="noStrike" baseline="0" dirty="0">
                <a:solidFill>
                  <a:srgbClr val="000000"/>
                </a:solidFill>
                <a:latin typeface="Cambria" panose="02040503050406030204" pitchFamily="18" charset="0"/>
              </a:rPr>
              <a:t> with a general knowledge of Python, but rather only the components of Python</a:t>
            </a:r>
          </a:p>
          <a:p>
            <a:pPr>
              <a:spcBef>
                <a:spcPts val="0"/>
              </a:spcBef>
            </a:pPr>
            <a:r>
              <a:rPr lang="en-US" sz="1800" b="0" i="0" u="none" strike="noStrike" baseline="0" dirty="0">
                <a:solidFill>
                  <a:srgbClr val="000000"/>
                </a:solidFill>
                <a:latin typeface="Cambria" panose="02040503050406030204" pitchFamily="18" charset="0"/>
              </a:rPr>
              <a:t> necessary to do the buy-side quant research that will be our focus. These</a:t>
            </a:r>
          </a:p>
          <a:p>
            <a:pPr>
              <a:spcBef>
                <a:spcPts val="0"/>
              </a:spcBef>
            </a:pPr>
            <a:r>
              <a:rPr lang="en-US" sz="1800" b="0" i="0" u="none" strike="noStrike" baseline="0" dirty="0">
                <a:solidFill>
                  <a:srgbClr val="000000"/>
                </a:solidFill>
                <a:latin typeface="Cambria" panose="02040503050406030204" pitchFamily="18" charset="0"/>
              </a:rPr>
              <a:t> components are very different from those that a derivatives-focused course would</a:t>
            </a:r>
          </a:p>
          <a:p>
            <a:pPr>
              <a:spcBef>
                <a:spcPts val="0"/>
              </a:spcBef>
            </a:pPr>
            <a:r>
              <a:rPr lang="en-US" sz="1800" b="0" i="0" u="none" strike="noStrike" baseline="0" dirty="0">
                <a:solidFill>
                  <a:srgbClr val="000000"/>
                </a:solidFill>
                <a:latin typeface="Cambria" panose="02040503050406030204" pitchFamily="18" charset="0"/>
              </a:rPr>
              <a:t> use, and they are much more limited than those that a general programming course</a:t>
            </a:r>
          </a:p>
          <a:p>
            <a:pPr>
              <a:spcBef>
                <a:spcPts val="0"/>
              </a:spcBef>
            </a:pPr>
            <a:r>
              <a:rPr lang="en-US" sz="1800" b="0" i="0" u="none" strike="noStrike" baseline="0" dirty="0">
                <a:solidFill>
                  <a:srgbClr val="000000"/>
                </a:solidFill>
                <a:latin typeface="Cambria" panose="02040503050406030204" pitchFamily="18" charset="0"/>
              </a:rPr>
              <a:t> would cover. </a:t>
            </a:r>
            <a:endParaRPr lang="en-US" sz="1800" b="0" i="0" u="none" strike="noStrike" baseline="0" dirty="0">
              <a:solidFill>
                <a:srgbClr val="000000"/>
              </a:solidFill>
              <a:latin typeface="Times New Roman" panose="02020603050405020304" pitchFamily="18" charset="0"/>
              <a:cs typeface="Times New Roman" panose="02020603050405020304" pitchFamily="18" charset="0"/>
            </a:endParaRPr>
          </a:p>
          <a:p>
            <a:r>
              <a:rPr lang="en-US" sz="1800" dirty="0">
                <a:latin typeface="Elephant" panose="02020904090505020303" pitchFamily="18" charset="0"/>
              </a:rPr>
              <a:t>Learning Objectives</a:t>
            </a:r>
            <a:endParaRPr lang="en-US" sz="1800" b="0" i="0" u="none" strike="noStrike" baseline="0" dirty="0">
              <a:solidFill>
                <a:srgbClr val="000000"/>
              </a:solidFill>
              <a:latin typeface="Cambria" panose="02040503050406030204" pitchFamily="18" charset="0"/>
            </a:endParaRPr>
          </a:p>
          <a:p>
            <a:pPr>
              <a:spcBef>
                <a:spcPts val="0"/>
              </a:spcBef>
            </a:pPr>
            <a:r>
              <a:rPr lang="en-US" sz="1800" b="0" i="0" u="none" strike="noStrike" baseline="0" dirty="0">
                <a:solidFill>
                  <a:srgbClr val="000000"/>
                </a:solidFill>
                <a:latin typeface="Cambria" panose="02040503050406030204" pitchFamily="18" charset="0"/>
              </a:rPr>
              <a:t>Students will be able to: Describe the most common strategies used in quantitative</a:t>
            </a:r>
          </a:p>
          <a:p>
            <a:pPr>
              <a:spcBef>
                <a:spcPts val="0"/>
              </a:spcBef>
            </a:pPr>
            <a:r>
              <a:rPr lang="en-US" sz="1800" b="0" i="0" u="none" strike="noStrike" baseline="0" dirty="0">
                <a:solidFill>
                  <a:srgbClr val="000000"/>
                </a:solidFill>
                <a:latin typeface="Cambria" panose="02040503050406030204" pitchFamily="18" charset="0"/>
              </a:rPr>
              <a:t> investing; Propose, test, and implement novel quantitative investing strategies;</a:t>
            </a:r>
          </a:p>
          <a:p>
            <a:pPr>
              <a:spcBef>
                <a:spcPts val="0"/>
              </a:spcBef>
            </a:pPr>
            <a:r>
              <a:rPr lang="en-US" sz="1800" b="0" i="0" u="none" strike="noStrike" baseline="0" dirty="0">
                <a:solidFill>
                  <a:srgbClr val="000000"/>
                </a:solidFill>
                <a:latin typeface="Cambria" panose="02040503050406030204" pitchFamily="18" charset="0"/>
              </a:rPr>
              <a:t>Perform the statistical analysis and computer programming necessary for estimating</a:t>
            </a:r>
          </a:p>
          <a:p>
            <a:pPr>
              <a:spcBef>
                <a:spcPts val="0"/>
              </a:spcBef>
            </a:pPr>
            <a:r>
              <a:rPr lang="en-US" sz="1800" b="0" i="0" u="none" strike="noStrike" baseline="0" dirty="0">
                <a:solidFill>
                  <a:srgbClr val="000000"/>
                </a:solidFill>
                <a:latin typeface="Cambria" panose="02040503050406030204" pitchFamily="18" charset="0"/>
              </a:rPr>
              <a:t> models of security prices; Present their investment ideas and results in a way that is</a:t>
            </a:r>
          </a:p>
          <a:p>
            <a:pPr>
              <a:spcBef>
                <a:spcPts val="0"/>
              </a:spcBef>
            </a:pPr>
            <a:r>
              <a:rPr lang="en-US" sz="1800" b="0" i="0" u="none" strike="noStrike" baseline="0" dirty="0">
                <a:solidFill>
                  <a:srgbClr val="000000"/>
                </a:solidFill>
                <a:latin typeface="Cambria" panose="02040503050406030204" pitchFamily="18" charset="0"/>
              </a:rPr>
              <a:t> understandable to the layperson and to the finance professional and Articulate the</a:t>
            </a:r>
          </a:p>
          <a:p>
            <a:pPr>
              <a:spcBef>
                <a:spcPts val="0"/>
              </a:spcBef>
            </a:pPr>
            <a:r>
              <a:rPr lang="en-US" sz="1800" b="0" i="0" u="none" strike="noStrike" baseline="0" dirty="0">
                <a:solidFill>
                  <a:srgbClr val="000000"/>
                </a:solidFill>
                <a:latin typeface="Cambria" panose="02040503050406030204" pitchFamily="18" charset="0"/>
              </a:rPr>
              <a:t> research analyst role at quantitative buy-side firms. </a:t>
            </a:r>
          </a:p>
          <a:p>
            <a:pPr>
              <a:spcBef>
                <a:spcPts val="0"/>
              </a:spcBef>
            </a:pPr>
            <a:endParaRPr lang="en-US" sz="1800" dirty="0">
              <a:latin typeface="Times New Roman" panose="02020603050405020304" pitchFamily="18" charset="0"/>
              <a:cs typeface="Times New Roman" panose="02020603050405020304"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132512232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16</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1800" dirty="0">
                <a:latin typeface="Elephant" panose="02020904090505020303" pitchFamily="18" charset="0"/>
              </a:rPr>
              <a:t>FBE 555: Investment Analysis and Portfolio Management by Professor Makaew, Makaew@marshall.usc.edu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marL="285750" indent="-285750">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Develop a framework from which to think about </a:t>
            </a:r>
            <a:r>
              <a:rPr lang="en-US" sz="1800" i="1" dirty="0">
                <a:solidFill>
                  <a:srgbClr val="000000"/>
                </a:solidFill>
                <a:latin typeface="Times New Roman" panose="02020603050405020304" pitchFamily="18" charset="0"/>
                <a:cs typeface="Times New Roman" panose="02020603050405020304" pitchFamily="18" charset="0"/>
              </a:rPr>
              <a:t>financial investment </a:t>
            </a:r>
            <a:r>
              <a:rPr lang="en-US" sz="1800" dirty="0">
                <a:solidFill>
                  <a:srgbClr val="000000"/>
                </a:solidFill>
                <a:latin typeface="Times New Roman" panose="02020603050405020304" pitchFamily="18" charset="0"/>
                <a:cs typeface="Times New Roman" panose="02020603050405020304" pitchFamily="18" charset="0"/>
              </a:rPr>
              <a:t>decisions.</a:t>
            </a:r>
          </a:p>
          <a:p>
            <a:pPr marL="285750" indent="-285750">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Financial investment refers to investment in financial assets, (stocks, bonds, &amp; derivatives)</a:t>
            </a:r>
          </a:p>
          <a:p>
            <a:pPr marL="285750" indent="-285750">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The course is taught from the perspective of an investor.  Topics include risk and return, investor utility, diversification, asset-pricing models, market efficiency, behavioral finance, and security valuation.</a:t>
            </a:r>
          </a:p>
          <a:p>
            <a:pPr marL="285750" indent="-285750">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Focus will be on practical application of these topics, although we will learn enough theory to understand why the practical applications make sense. </a:t>
            </a:r>
          </a:p>
          <a:p>
            <a:pPr>
              <a:spcBef>
                <a:spcPts val="0"/>
              </a:spcBef>
            </a:pPr>
            <a:endParaRPr lang="en-US" sz="1800" dirty="0">
              <a:solidFill>
                <a:srgbClr val="000000"/>
              </a:solidFill>
              <a:latin typeface="Times New Roman" panose="02020603050405020304" pitchFamily="18" charset="0"/>
              <a:cs typeface="Times New Roman" panose="02020603050405020304" pitchFamily="18" charset="0"/>
            </a:endParaRPr>
          </a:p>
          <a:p>
            <a:pPr>
              <a:spcBef>
                <a:spcPts val="0"/>
              </a:spcBef>
            </a:pPr>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a:spcBef>
                <a:spcPts val="0"/>
              </a:spcBef>
            </a:pPr>
            <a:r>
              <a:rPr lang="en-US" sz="1800" b="0" i="0" u="none" strike="noStrike" baseline="0" dirty="0">
                <a:solidFill>
                  <a:srgbClr val="000000"/>
                </a:solidFill>
                <a:latin typeface="Cambria" panose="02040503050406030204" pitchFamily="18" charset="0"/>
              </a:rPr>
              <a:t>Upon successful completion of this course, students will be able to: </a:t>
            </a:r>
          </a:p>
          <a:p>
            <a:pPr>
              <a:spcBef>
                <a:spcPts val="0"/>
              </a:spcBef>
            </a:pPr>
            <a:endParaRPr lang="en-US" sz="1800" b="0" i="0" u="none" strike="noStrike" baseline="0" dirty="0">
              <a:solidFill>
                <a:srgbClr val="000000"/>
              </a:solidFill>
              <a:latin typeface="Times New Roman" panose="02020603050405020304" pitchFamily="18" charset="0"/>
              <a:cs typeface="Times New Roman" panose="02020603050405020304" pitchFamily="18" charset="0"/>
            </a:endParaRPr>
          </a:p>
          <a:p>
            <a:pPr>
              <a:buFont typeface="Wingdings" pitchFamily="2" charset="2"/>
              <a:buChar char="v"/>
            </a:pPr>
            <a:r>
              <a:rPr lang="en-US" sz="1800" dirty="0">
                <a:solidFill>
                  <a:srgbClr val="000000"/>
                </a:solidFill>
                <a:latin typeface="Times New Roman" panose="02020603050405020304" pitchFamily="18" charset="0"/>
              </a:rPr>
              <a:t>Measure the relation between risk and return.</a:t>
            </a:r>
          </a:p>
          <a:p>
            <a:pPr>
              <a:buFont typeface="Wingdings" pitchFamily="2" charset="2"/>
              <a:buChar char="v"/>
            </a:pPr>
            <a:r>
              <a:rPr lang="en-US" sz="1800" dirty="0">
                <a:solidFill>
                  <a:srgbClr val="000000"/>
                </a:solidFill>
                <a:latin typeface="Times New Roman" panose="02020603050405020304" pitchFamily="18" charset="0"/>
              </a:rPr>
              <a:t> </a:t>
            </a:r>
            <a:r>
              <a:rPr lang="en-US" sz="1800" dirty="0">
                <a:solidFill>
                  <a:srgbClr val="000000"/>
                </a:solidFill>
                <a:latin typeface="Times New Roman" panose="02020603050405020304" pitchFamily="18" charset="0"/>
                <a:cs typeface="Times New Roman" panose="02020603050405020304" pitchFamily="18" charset="0"/>
              </a:rPr>
              <a:t>Perform optimal portfolio selection based on mean-variance analysis and asset-pricing models.</a:t>
            </a:r>
          </a:p>
          <a:p>
            <a:pPr>
              <a:buFont typeface="Wingdings" pitchFamily="2" charset="2"/>
              <a:buChar char="v"/>
            </a:pPr>
            <a:r>
              <a:rPr lang="en-US" sz="1800" dirty="0">
                <a:solidFill>
                  <a:srgbClr val="000000"/>
                </a:solidFill>
                <a:latin typeface="Times New Roman" panose="02020603050405020304" pitchFamily="18" charset="0"/>
                <a:cs typeface="Times New Roman" panose="02020603050405020304" pitchFamily="18" charset="0"/>
              </a:rPr>
              <a:t>Explain how stock, bond, future, and option prices are determined and how to make investment decisions based on economic theories and quantitative tools. </a:t>
            </a:r>
          </a:p>
          <a:p>
            <a:pPr>
              <a:spcBef>
                <a:spcPts val="0"/>
              </a:spcBef>
            </a:pPr>
            <a:endParaRPr lang="en-US" sz="1800" dirty="0">
              <a:latin typeface="Times New Roman" panose="02020603050405020304" pitchFamily="18" charset="0"/>
              <a:cs typeface="Times New Roman" panose="02020603050405020304"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425243429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17</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557: Business Law and Ethics by Professor Kerry Fields, fields@marshall.usc.edu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457200" y="1143000"/>
            <a:ext cx="8229600" cy="5562600"/>
          </a:xfrm>
        </p:spPr>
        <p:txBody>
          <a:bodyPr/>
          <a:lstStyle/>
          <a:p>
            <a:r>
              <a:rPr lang="en-US" sz="1800" dirty="0">
                <a:latin typeface="Elephant" panose="02020904090505020303" pitchFamily="18" charset="0"/>
              </a:rPr>
              <a:t>Course Description:</a:t>
            </a:r>
          </a:p>
          <a:p>
            <a:pPr>
              <a:buFont typeface="Wingdings" pitchFamily="2" charset="2"/>
              <a:buChar char="v"/>
            </a:pPr>
            <a:r>
              <a:rPr lang="en-US" sz="1500" dirty="0">
                <a:solidFill>
                  <a:srgbClr val="000000"/>
                </a:solidFill>
                <a:latin typeface="Times New Roman" panose="02020603050405020304" pitchFamily="18" charset="0"/>
              </a:rPr>
              <a:t>Identify legal risks, managing lawyers and the dispute resolution process (civil litigation &amp; arbitration) enterprise</a:t>
            </a:r>
          </a:p>
          <a:p>
            <a:pPr>
              <a:buFont typeface="Wingdings" pitchFamily="2" charset="2"/>
              <a:buChar char="v"/>
            </a:pPr>
            <a:r>
              <a:rPr lang="en-US" sz="1500" dirty="0">
                <a:solidFill>
                  <a:srgbClr val="000000"/>
                </a:solidFill>
                <a:latin typeface="Times New Roman" panose="02020603050405020304" pitchFamily="18" charset="0"/>
              </a:rPr>
              <a:t>Business torts (such as trade secrets theft), unfair competition, and related employment law claims. What recourses are available and at what cost.</a:t>
            </a:r>
          </a:p>
          <a:p>
            <a:pPr>
              <a:buFont typeface="Wingdings" pitchFamily="2" charset="2"/>
              <a:buChar char="v"/>
            </a:pPr>
            <a:r>
              <a:rPr lang="en-US" sz="1500" dirty="0">
                <a:solidFill>
                  <a:srgbClr val="000000"/>
                </a:solidFill>
                <a:latin typeface="Times New Roman" panose="02020603050405020304" pitchFamily="18" charset="0"/>
              </a:rPr>
              <a:t>The law of products liability and how to mitigate that liability through contract.</a:t>
            </a:r>
          </a:p>
          <a:p>
            <a:pPr>
              <a:buFont typeface="Wingdings" pitchFamily="2" charset="2"/>
              <a:buChar char="v"/>
            </a:pPr>
            <a:r>
              <a:rPr lang="en-US" sz="1500" dirty="0">
                <a:solidFill>
                  <a:srgbClr val="000000"/>
                </a:solidFill>
                <a:latin typeface="Times New Roman" panose="02020603050405020304" pitchFamily="18" charset="0"/>
              </a:rPr>
              <a:t>Contracts &amp; warranties – one third of the course coverage</a:t>
            </a:r>
          </a:p>
          <a:p>
            <a:pPr lvl="1">
              <a:buFont typeface="Wingdings" pitchFamily="2" charset="2"/>
              <a:buChar char="v"/>
            </a:pPr>
            <a:r>
              <a:rPr lang="en-US" sz="1500" dirty="0">
                <a:solidFill>
                  <a:srgbClr val="000000"/>
                </a:solidFill>
                <a:latin typeface="Times New Roman" panose="02020603050405020304" pitchFamily="18" charset="0"/>
              </a:rPr>
              <a:t>Contract negotiation sessions, how to negotiate a contract – the way lawyers do</a:t>
            </a:r>
          </a:p>
          <a:p>
            <a:pPr lvl="1">
              <a:buFont typeface="Wingdings" pitchFamily="2" charset="2"/>
              <a:buChar char="v"/>
            </a:pPr>
            <a:r>
              <a:rPr lang="en-US" sz="1500" dirty="0">
                <a:solidFill>
                  <a:srgbClr val="000000"/>
                </a:solidFill>
                <a:latin typeface="Times New Roman" panose="02020603050405020304" pitchFamily="18" charset="0"/>
              </a:rPr>
              <a:t>Foreign forms of letters of intent, vendor agreements.</a:t>
            </a:r>
          </a:p>
          <a:p>
            <a:pPr lvl="1">
              <a:buFont typeface="Wingdings" pitchFamily="2" charset="2"/>
              <a:buChar char="v"/>
            </a:pPr>
            <a:r>
              <a:rPr lang="en-US" sz="1500" dirty="0">
                <a:solidFill>
                  <a:srgbClr val="000000"/>
                </a:solidFill>
                <a:latin typeface="Times New Roman" panose="02020603050405020304" pitchFamily="18" charset="0"/>
              </a:rPr>
              <a:t>“gotcha” clauses</a:t>
            </a:r>
          </a:p>
          <a:p>
            <a:pPr>
              <a:buFont typeface="Wingdings" pitchFamily="2" charset="2"/>
              <a:buChar char="v"/>
            </a:pPr>
            <a:r>
              <a:rPr lang="en-US" sz="1500" dirty="0">
                <a:solidFill>
                  <a:srgbClr val="000000"/>
                </a:solidFill>
                <a:latin typeface="Times New Roman" panose="02020603050405020304" pitchFamily="18" charset="0"/>
              </a:rPr>
              <a:t>White-collar crimes (How you can be charged as a conspirator or an accessory)</a:t>
            </a:r>
          </a:p>
          <a:p>
            <a:pPr>
              <a:buFont typeface="Wingdings" pitchFamily="2" charset="2"/>
              <a:buChar char="v"/>
            </a:pPr>
            <a:r>
              <a:rPr lang="en-US" sz="1500" dirty="0">
                <a:solidFill>
                  <a:srgbClr val="000000"/>
                </a:solidFill>
                <a:latin typeface="Times New Roman" panose="02020603050405020304" pitchFamily="18" charset="0"/>
              </a:rPr>
              <a:t>Foreign Corrupt Practices Act liability – when a “favor” can land you in jail. </a:t>
            </a:r>
          </a:p>
          <a:p>
            <a:pPr>
              <a:buFont typeface="Wingdings" pitchFamily="2" charset="2"/>
              <a:buChar char="v"/>
            </a:pPr>
            <a:r>
              <a:rPr lang="en-US" sz="1500" dirty="0">
                <a:solidFill>
                  <a:srgbClr val="000000"/>
                </a:solidFill>
                <a:latin typeface="Times New Roman" panose="02020603050405020304" pitchFamily="18" charset="0"/>
              </a:rPr>
              <a:t>Wage and hour laws and overview of employment law for the manager.</a:t>
            </a:r>
          </a:p>
          <a:p>
            <a:pPr>
              <a:buFont typeface="Wingdings" pitchFamily="2" charset="2"/>
              <a:buChar char="v"/>
            </a:pPr>
            <a:r>
              <a:rPr lang="en-US" sz="1500" dirty="0">
                <a:solidFill>
                  <a:srgbClr val="000000"/>
                </a:solidFill>
                <a:latin typeface="Times New Roman" panose="02020603050405020304" pitchFamily="18" charset="0"/>
              </a:rPr>
              <a:t>Divorce, wills and trusts as they pertain to the business setting (business succession planning).</a:t>
            </a:r>
          </a:p>
          <a:p>
            <a:pPr marL="0" indent="0"/>
            <a:r>
              <a:rPr lang="en-US" sz="1500" dirty="0">
                <a:solidFill>
                  <a:srgbClr val="000000"/>
                </a:solidFill>
                <a:latin typeface="Times New Roman" panose="02020603050405020304" pitchFamily="18" charset="0"/>
              </a:rPr>
              <a:t>You will learn solutions to and not just legal theories for the most common legal issues you will encounter in your business career.  No prerequisites for this course.</a:t>
            </a:r>
          </a:p>
          <a:p>
            <a:pPr marL="0" indent="0"/>
            <a:r>
              <a:rPr lang="en-US" sz="1500" b="1" dirty="0">
                <a:solidFill>
                  <a:srgbClr val="000000"/>
                </a:solidFill>
                <a:latin typeface="Times New Roman" panose="02020603050405020304" pitchFamily="18" charset="0"/>
              </a:rPr>
              <a:t>Highlights of anticipated class projects</a:t>
            </a:r>
          </a:p>
          <a:p>
            <a:pPr lvl="1">
              <a:buFont typeface="Wingdings" pitchFamily="2" charset="2"/>
              <a:buChar char="v"/>
            </a:pPr>
            <a:r>
              <a:rPr lang="en-US" sz="1500" dirty="0">
                <a:solidFill>
                  <a:srgbClr val="000000"/>
                </a:solidFill>
                <a:latin typeface="Times New Roman" panose="02020603050405020304" pitchFamily="18" charset="0"/>
              </a:rPr>
              <a:t> Developing strategies for use in contract negotiations</a:t>
            </a:r>
          </a:p>
          <a:p>
            <a:pPr lvl="1">
              <a:buFont typeface="Wingdings" pitchFamily="2" charset="2"/>
              <a:buChar char="v"/>
            </a:pPr>
            <a:r>
              <a:rPr lang="en-US" sz="1500" dirty="0">
                <a:solidFill>
                  <a:srgbClr val="000000"/>
                </a:solidFill>
                <a:latin typeface="Times New Roman" panose="02020603050405020304" pitchFamily="18" charset="0"/>
              </a:rPr>
              <a:t> Creating and challenging business contracts</a:t>
            </a:r>
          </a:p>
          <a:p>
            <a:pPr lvl="1">
              <a:buFont typeface="Wingdings" pitchFamily="2" charset="2"/>
              <a:buChar char="v"/>
            </a:pPr>
            <a:r>
              <a:rPr lang="en-US" sz="1500" dirty="0">
                <a:solidFill>
                  <a:srgbClr val="000000"/>
                </a:solidFill>
                <a:latin typeface="Times New Roman" panose="02020603050405020304" pitchFamily="18" charset="0"/>
              </a:rPr>
              <a:t>Strategies to avoid the most common employment law disputes</a:t>
            </a:r>
          </a:p>
          <a:p>
            <a:endParaRPr lang="en-US" sz="17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203321361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E05359-DEE6-FC81-BC56-ED5044F07B4F}"/>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8A800E0-D021-0911-F460-55438D0AF5D2}"/>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18</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327984EA-11FA-F066-2F04-C556D06D4FA5}"/>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558: Law of  Structuring, Financing and Managing Businesses by Professor Kerry Fields, fields@marshall.usc.edu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6283434F-FE14-0116-162E-440517C12BB7}"/>
              </a:ext>
            </a:extLst>
          </p:cNvPr>
          <p:cNvSpPr>
            <a:spLocks noGrp="1"/>
          </p:cNvSpPr>
          <p:nvPr>
            <p:ph idx="1"/>
          </p:nvPr>
        </p:nvSpPr>
        <p:spPr>
          <a:xfrm>
            <a:off x="457200" y="1143000"/>
            <a:ext cx="8229600" cy="5562600"/>
          </a:xfrm>
        </p:spPr>
        <p:txBody>
          <a:bodyPr/>
          <a:lstStyle/>
          <a:p>
            <a:r>
              <a:rPr lang="en-US" sz="1800" dirty="0">
                <a:latin typeface="Elephant" panose="02020904090505020303" pitchFamily="18" charset="0"/>
              </a:rPr>
              <a:t>Course Description:</a:t>
            </a:r>
          </a:p>
          <a:p>
            <a:pPr>
              <a:spcBef>
                <a:spcPts val="0"/>
              </a:spcBef>
              <a:buFont typeface="Wingdings" pitchFamily="2" charset="2"/>
              <a:buChar char="v"/>
            </a:pPr>
            <a:r>
              <a:rPr lang="en-US" sz="1800" dirty="0">
                <a:solidFill>
                  <a:srgbClr val="000000"/>
                </a:solidFill>
                <a:latin typeface="Times New Roman" panose="02020603050405020304" pitchFamily="18" charset="0"/>
              </a:rPr>
              <a:t>Learn how agents create liability for you and the company</a:t>
            </a:r>
          </a:p>
          <a:p>
            <a:pPr>
              <a:spcBef>
                <a:spcPts val="0"/>
              </a:spcBef>
              <a:buFont typeface="Wingdings" pitchFamily="2" charset="2"/>
              <a:buChar char="v"/>
            </a:pPr>
            <a:r>
              <a:rPr lang="en-US" sz="1800" dirty="0">
                <a:solidFill>
                  <a:srgbClr val="000000"/>
                </a:solidFill>
                <a:latin typeface="Times New Roman" panose="02020603050405020304" pitchFamily="18" charset="0"/>
              </a:rPr>
              <a:t>Identify the best business organization form for your enterprise </a:t>
            </a:r>
          </a:p>
          <a:p>
            <a:pPr lvl="1">
              <a:spcBef>
                <a:spcPts val="0"/>
              </a:spcBef>
              <a:buFont typeface="Wingdings" pitchFamily="2" charset="2"/>
              <a:buChar char="v"/>
            </a:pPr>
            <a:r>
              <a:rPr lang="en-US" sz="1600" dirty="0">
                <a:solidFill>
                  <a:srgbClr val="000000"/>
                </a:solidFill>
                <a:latin typeface="Times New Roman" panose="02020603050405020304" pitchFamily="18" charset="0"/>
              </a:rPr>
              <a:t>Partnerships and limited liability companies (LLCs)</a:t>
            </a:r>
          </a:p>
          <a:p>
            <a:pPr lvl="1">
              <a:spcBef>
                <a:spcPts val="0"/>
              </a:spcBef>
              <a:buFont typeface="Wingdings" pitchFamily="2" charset="2"/>
              <a:buChar char="v"/>
            </a:pPr>
            <a:r>
              <a:rPr lang="en-US" sz="1600" dirty="0">
                <a:solidFill>
                  <a:srgbClr val="000000"/>
                </a:solidFill>
                <a:latin typeface="Times New Roman" panose="02020603050405020304" pitchFamily="18" charset="0"/>
              </a:rPr>
              <a:t>Franchising, joint ventures, and cooperatives</a:t>
            </a:r>
          </a:p>
          <a:p>
            <a:pPr lvl="1">
              <a:spcBef>
                <a:spcPts val="0"/>
              </a:spcBef>
              <a:buFont typeface="Wingdings" pitchFamily="2" charset="2"/>
              <a:buChar char="v"/>
            </a:pPr>
            <a:r>
              <a:rPr lang="en-US" sz="1600" dirty="0">
                <a:solidFill>
                  <a:srgbClr val="000000"/>
                </a:solidFill>
                <a:latin typeface="Times New Roman" panose="02020603050405020304" pitchFamily="18" charset="0"/>
              </a:rPr>
              <a:t>Corporations and related governance issues</a:t>
            </a:r>
          </a:p>
          <a:p>
            <a:pPr>
              <a:spcBef>
                <a:spcPts val="0"/>
              </a:spcBef>
              <a:buFont typeface="Wingdings" pitchFamily="2" charset="2"/>
              <a:buChar char="v"/>
            </a:pPr>
            <a:r>
              <a:rPr lang="en-US" sz="1800" dirty="0">
                <a:solidFill>
                  <a:srgbClr val="000000"/>
                </a:solidFill>
                <a:latin typeface="Times New Roman" panose="02020603050405020304" pitchFamily="18" charset="0"/>
              </a:rPr>
              <a:t>Apply the significant aspects of employment law in managing a workplace (federal and state</a:t>
            </a:r>
          </a:p>
          <a:p>
            <a:pPr>
              <a:spcBef>
                <a:spcPts val="0"/>
              </a:spcBef>
              <a:buFont typeface="Wingdings" pitchFamily="2" charset="2"/>
              <a:buChar char="v"/>
            </a:pPr>
            <a:r>
              <a:rPr lang="en-US" sz="1800" dirty="0">
                <a:solidFill>
                  <a:srgbClr val="000000"/>
                </a:solidFill>
                <a:latin typeface="Times New Roman" panose="02020603050405020304" pitchFamily="18" charset="0"/>
              </a:rPr>
              <a:t>Learn the ins and outs of covenants not to compete (in most states they are enforceable against employees). Wage and hour laws, personal liability for enterprise wage and hour violations, what happens an employment discrimination claim is files with the EEOC</a:t>
            </a:r>
          </a:p>
          <a:p>
            <a:pPr>
              <a:spcBef>
                <a:spcPts val="0"/>
              </a:spcBef>
              <a:buFont typeface="Wingdings" pitchFamily="2" charset="2"/>
              <a:buChar char="v"/>
            </a:pPr>
            <a:r>
              <a:rPr lang="en-US" sz="1800" dirty="0">
                <a:solidFill>
                  <a:srgbClr val="000000"/>
                </a:solidFill>
                <a:latin typeface="Times New Roman" panose="02020603050405020304" pitchFamily="18" charset="0"/>
              </a:rPr>
              <a:t>Gain a working knowledge of mergers &amp; acquisitions (reviewing actual prior deal documents) </a:t>
            </a:r>
          </a:p>
          <a:p>
            <a:pPr lvl="1">
              <a:spcBef>
                <a:spcPts val="0"/>
              </a:spcBef>
              <a:buFont typeface="Wingdings" pitchFamily="2" charset="2"/>
              <a:buChar char="v"/>
            </a:pPr>
            <a:r>
              <a:rPr lang="en-US" sz="1600" dirty="0">
                <a:solidFill>
                  <a:srgbClr val="000000"/>
                </a:solidFill>
                <a:latin typeface="Times New Roman" panose="02020603050405020304" pitchFamily="18" charset="0"/>
              </a:rPr>
              <a:t>Buying and selling businesses – the practical takeaways</a:t>
            </a:r>
          </a:p>
          <a:p>
            <a:pPr lvl="1">
              <a:spcBef>
                <a:spcPts val="0"/>
              </a:spcBef>
              <a:buFont typeface="Wingdings" pitchFamily="2" charset="2"/>
              <a:buChar char="v"/>
            </a:pPr>
            <a:r>
              <a:rPr lang="en-US" sz="1600" dirty="0">
                <a:solidFill>
                  <a:srgbClr val="000000"/>
                </a:solidFill>
                <a:latin typeface="Times New Roman" panose="02020603050405020304" pitchFamily="18" charset="0"/>
              </a:rPr>
              <a:t>NDAs, LOIs, purchase and sale agreements</a:t>
            </a:r>
          </a:p>
          <a:p>
            <a:pPr lvl="1">
              <a:spcBef>
                <a:spcPts val="0"/>
              </a:spcBef>
              <a:buFont typeface="Wingdings" pitchFamily="2" charset="2"/>
              <a:buChar char="v"/>
            </a:pPr>
            <a:r>
              <a:rPr lang="en-US" sz="1600" dirty="0">
                <a:solidFill>
                  <a:srgbClr val="000000"/>
                </a:solidFill>
                <a:latin typeface="Times New Roman" panose="02020603050405020304" pitchFamily="18" charset="0"/>
              </a:rPr>
              <a:t>Buy-sells, credit and securitization issues</a:t>
            </a:r>
          </a:p>
          <a:p>
            <a:pPr lvl="1">
              <a:spcBef>
                <a:spcPts val="0"/>
              </a:spcBef>
              <a:buFont typeface="Wingdings" pitchFamily="2" charset="2"/>
              <a:buChar char="v"/>
            </a:pPr>
            <a:r>
              <a:rPr lang="en-US" sz="1600" dirty="0">
                <a:solidFill>
                  <a:srgbClr val="000000"/>
                </a:solidFill>
                <a:latin typeface="Times New Roman" panose="02020603050405020304" pitchFamily="18" charset="0"/>
              </a:rPr>
              <a:t>In class negotiation exercises</a:t>
            </a:r>
            <a:endParaRPr lang="en-US" sz="2000" dirty="0">
              <a:solidFill>
                <a:srgbClr val="000000"/>
              </a:solidFill>
              <a:latin typeface="Times New Roman" panose="02020603050405020304" pitchFamily="18" charset="0"/>
            </a:endParaRPr>
          </a:p>
          <a:p>
            <a:pPr>
              <a:spcBef>
                <a:spcPts val="0"/>
              </a:spcBef>
              <a:buFont typeface="Wingdings" pitchFamily="2" charset="2"/>
              <a:buChar char="v"/>
            </a:pPr>
            <a:r>
              <a:rPr lang="en-US" sz="1600" dirty="0">
                <a:solidFill>
                  <a:srgbClr val="000000"/>
                </a:solidFill>
                <a:latin typeface="Times New Roman" panose="02020603050405020304" pitchFamily="18" charset="0"/>
              </a:rPr>
              <a:t>The role of the corporate compliance office – managing beyond compliance – the ethical theory to use within a regulated environment.</a:t>
            </a:r>
          </a:p>
          <a:p>
            <a:endParaRPr lang="en-US" sz="17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00352227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19</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559:  Management of Financial Risk by Professor Jason Donaldson, jrdonald@marshall.usc.edu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This course intends to be an introduction to Financial derivatives, namely options,</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futures and swaps. Our main goal will be to focus on the uses of derivatives for</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hedging and speculation and to understand risk neutral pricing of derivatives. The</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emphasis of the course will be on conceptual issues as opposed to the institutional</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aspects (although the basic institutional aspects will be covered). By all standards</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this is a quantitative class and a good background in calculus and statistics is</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highly desirable, if not necessary. Knowledge of Excel will be useful (though not</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required) as some analysis will be done in Excel.</a:t>
            </a:r>
            <a:endParaRPr lang="en-US" sz="1800" dirty="0">
              <a:solidFill>
                <a:schemeClr val="tx1"/>
              </a:solidFill>
              <a:latin typeface="Times New Roman" panose="02020603050405020304" pitchFamily="18" charset="0"/>
              <a:cs typeface="Times New Roman" panose="02020603050405020304" pitchFamily="18" charset="0"/>
            </a:endParaRPr>
          </a:p>
          <a:p>
            <a:endParaRPr lang="en-US" sz="1800" dirty="0">
              <a:latin typeface="Elephant" panose="02020904090505020303" pitchFamily="18" charset="0"/>
            </a:endParaRPr>
          </a:p>
          <a:p>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An objective of the course will be to understand how to compute futures prices</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and options under various assumptions. Student should also gain knowledge in</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how to use futures and options to hedge and speculate on risks. Students will</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learn how to apply these ideas within a real options framework to identify valuing</a:t>
            </a:r>
          </a:p>
          <a:p>
            <a:pPr algn="l">
              <a:spcBef>
                <a:spcPts val="0"/>
              </a:spcBef>
            </a:pPr>
            <a:r>
              <a:rPr lang="en-US" sz="1800" b="0" i="0" u="none" strike="noStrike" baseline="0" dirty="0">
                <a:solidFill>
                  <a:schemeClr val="tx1"/>
                </a:solidFill>
                <a:latin typeface="Times New Roman" panose="02020603050405020304" pitchFamily="18" charset="0"/>
                <a:cs typeface="Times New Roman" panose="02020603050405020304" pitchFamily="18" charset="0"/>
              </a:rPr>
              <a:t>creating strategies within a firm.</a:t>
            </a:r>
            <a:endParaRPr lang="en-US" sz="1800" dirty="0">
              <a:solidFill>
                <a:schemeClr val="tx1"/>
              </a:solidFill>
              <a:latin typeface="Times New Roman" panose="02020603050405020304" pitchFamily="18" charset="0"/>
              <a:cs typeface="Times New Roman" panose="02020603050405020304"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46060759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551BDD-1B46-8B46-8575-0893B8C9ACBB}"/>
              </a:ext>
            </a:extLst>
          </p:cNvPr>
          <p:cNvSpPr>
            <a:spLocks noGrp="1"/>
          </p:cNvSpPr>
          <p:nvPr>
            <p:ph idx="1"/>
          </p:nvPr>
        </p:nvSpPr>
        <p:spPr>
          <a:xfrm>
            <a:off x="457200" y="1295400"/>
            <a:ext cx="8229600" cy="4572000"/>
          </a:xfrm>
        </p:spPr>
        <p:txBody>
          <a:bodyPr/>
          <a:lstStyle/>
          <a:p>
            <a:r>
              <a:rPr lang="en-US" sz="1600" dirty="0">
                <a:solidFill>
                  <a:srgbClr val="C00000"/>
                </a:solidFill>
                <a:latin typeface="Elephant" panose="02020904090505020303" pitchFamily="18" charset="0"/>
              </a:rPr>
              <a:t>Course Description:</a:t>
            </a:r>
          </a:p>
          <a:p>
            <a:pPr>
              <a:spcBef>
                <a:spcPts val="0"/>
              </a:spcBef>
            </a:pPr>
            <a:r>
              <a:rPr lang="en-US" sz="1700" dirty="0">
                <a:solidFill>
                  <a:srgbClr val="000000"/>
                </a:solidFill>
                <a:latin typeface="Times New Roman" panose="02020603050405020304" pitchFamily="18" charset="0"/>
                <a:cs typeface="Times New Roman" panose="02020603050405020304" pitchFamily="18" charset="0"/>
              </a:rPr>
              <a:t> As new models of finance transition to mainstream offerings, consumers, entrepreneurs, CFO’s, and investors will have more options than ever to finance themselves, their businesses, and invest. </a:t>
            </a:r>
            <a:endParaRPr lang="en-US" sz="1700" dirty="0">
              <a:latin typeface="Times New Roman" panose="02020603050405020304" pitchFamily="18" charset="0"/>
              <a:cs typeface="Times New Roman" panose="02020603050405020304" pitchFamily="18" charset="0"/>
            </a:endParaRPr>
          </a:p>
          <a:p>
            <a:pPr>
              <a:spcBef>
                <a:spcPts val="0"/>
              </a:spcBef>
              <a:buFont typeface="Wingdings" pitchFamily="2" charset="2"/>
              <a:buChar char="v"/>
            </a:pPr>
            <a:r>
              <a:rPr lang="en-US" sz="1700" dirty="0">
                <a:solidFill>
                  <a:srgbClr val="000000"/>
                </a:solidFill>
                <a:latin typeface="Times New Roman" panose="02020603050405020304" pitchFamily="18" charset="0"/>
                <a:cs typeface="Times New Roman" panose="02020603050405020304" pitchFamily="18" charset="0"/>
              </a:rPr>
              <a:t>This course will dive into selected emerging models, review underlying financial principles and dissect the mechanics of execution. </a:t>
            </a:r>
          </a:p>
          <a:p>
            <a:pPr algn="just">
              <a:spcBef>
                <a:spcPts val="0"/>
              </a:spcBef>
              <a:buFont typeface="Wingdings" pitchFamily="2" charset="2"/>
              <a:buChar char="v"/>
            </a:pPr>
            <a:r>
              <a:rPr lang="en-US" sz="1700" dirty="0">
                <a:solidFill>
                  <a:srgbClr val="000000"/>
                </a:solidFill>
                <a:latin typeface="Times New Roman" panose="02020603050405020304" pitchFamily="18" charset="0"/>
                <a:cs typeface="Times New Roman" panose="02020603050405020304" pitchFamily="18" charset="0"/>
              </a:rPr>
              <a:t>The objective is to provide students with a functional understanding of each model from the perspective of various. stakeholders and gain the ability to evaluate financing sources during their professional and personal lives. </a:t>
            </a:r>
          </a:p>
          <a:p>
            <a:r>
              <a:rPr lang="en-US" sz="1600" dirty="0">
                <a:solidFill>
                  <a:srgbClr val="C00000"/>
                </a:solidFill>
                <a:latin typeface="Elephant" panose="02020904090505020303" pitchFamily="18" charset="0"/>
              </a:rPr>
              <a:t>Course Objectives:</a:t>
            </a:r>
          </a:p>
          <a:p>
            <a:r>
              <a:rPr lang="en-US" sz="1700" dirty="0">
                <a:solidFill>
                  <a:srgbClr val="000000"/>
                </a:solidFill>
                <a:latin typeface="Times New Roman" panose="02020603050405020304" pitchFamily="18" charset="0"/>
              </a:rPr>
              <a:t>Articulate new business models that are changing the landscape of finance </a:t>
            </a:r>
          </a:p>
          <a:p>
            <a:pPr>
              <a:spcBef>
                <a:spcPts val="0"/>
              </a:spcBef>
              <a:buFont typeface="Wingdings" pitchFamily="2" charset="2"/>
              <a:buChar char="v"/>
            </a:pPr>
            <a:r>
              <a:rPr lang="en-US" sz="1700" dirty="0">
                <a:solidFill>
                  <a:srgbClr val="000000"/>
                </a:solidFill>
                <a:latin typeface="Times New Roman" panose="02020603050405020304" pitchFamily="18" charset="0"/>
              </a:rPr>
              <a:t> Highlight underlying financial principles related to each model </a:t>
            </a:r>
          </a:p>
          <a:p>
            <a:pPr>
              <a:spcBef>
                <a:spcPts val="0"/>
              </a:spcBef>
              <a:buFont typeface="Wingdings" pitchFamily="2" charset="2"/>
              <a:buChar char="v"/>
            </a:pPr>
            <a:r>
              <a:rPr lang="en-US" sz="1700" dirty="0">
                <a:solidFill>
                  <a:srgbClr val="000000"/>
                </a:solidFill>
                <a:latin typeface="Times New Roman" panose="02020603050405020304" pitchFamily="18" charset="0"/>
              </a:rPr>
              <a:t> Analyze the advantages &amp; disadvantages of emerging models vs. traditional models </a:t>
            </a:r>
          </a:p>
          <a:p>
            <a:pPr>
              <a:spcBef>
                <a:spcPts val="0"/>
              </a:spcBef>
              <a:buFont typeface="Wingdings" pitchFamily="2" charset="2"/>
              <a:buChar char="v"/>
            </a:pPr>
            <a:r>
              <a:rPr lang="en-US" sz="1700" dirty="0">
                <a:solidFill>
                  <a:srgbClr val="000000"/>
                </a:solidFill>
                <a:latin typeface="Times New Roman" panose="02020603050405020304" pitchFamily="18" charset="0"/>
              </a:rPr>
              <a:t>Expose myths that pervade the corporate world, Wall Street, and Main Street about new financial businesses </a:t>
            </a:r>
          </a:p>
          <a:p>
            <a:pPr>
              <a:spcBef>
                <a:spcPts val="0"/>
              </a:spcBef>
              <a:buFont typeface="Wingdings" pitchFamily="2" charset="2"/>
              <a:buChar char="v"/>
            </a:pPr>
            <a:r>
              <a:rPr lang="en-US" sz="1700" dirty="0">
                <a:solidFill>
                  <a:srgbClr val="000000"/>
                </a:solidFill>
                <a:latin typeface="Times New Roman" panose="02020603050405020304" pitchFamily="18" charset="0"/>
              </a:rPr>
              <a:t>Identify strategic and financial determinants of choosing specific financings options </a:t>
            </a:r>
          </a:p>
          <a:p>
            <a:pPr>
              <a:spcBef>
                <a:spcPts val="0"/>
              </a:spcBef>
              <a:buFont typeface="Wingdings" pitchFamily="2" charset="2"/>
              <a:buChar char="v"/>
            </a:pPr>
            <a:r>
              <a:rPr lang="en-US" sz="1700" dirty="0">
                <a:solidFill>
                  <a:srgbClr val="000000"/>
                </a:solidFill>
                <a:latin typeface="Times New Roman" panose="02020603050405020304" pitchFamily="18" charset="0"/>
              </a:rPr>
              <a:t>Apply emerging financial trends to practical decisions for managers </a:t>
            </a:r>
          </a:p>
          <a:p>
            <a:endParaRPr lang="en-US" dirty="0"/>
          </a:p>
        </p:txBody>
      </p:sp>
      <p:sp>
        <p:nvSpPr>
          <p:cNvPr id="4" name="Slide Number Placeholder 3">
            <a:extLst>
              <a:ext uri="{FF2B5EF4-FFF2-40B4-BE49-F238E27FC236}">
                <a16:creationId xmlns:a16="http://schemas.microsoft.com/office/drawing/2014/main" id="{807E8A03-87D0-D584-F081-F10B143BE157}"/>
              </a:ext>
            </a:extLst>
          </p:cNvPr>
          <p:cNvSpPr>
            <a:spLocks noGrp="1"/>
          </p:cNvSpPr>
          <p:nvPr>
            <p:ph type="sldNum" sz="quarter" idx="11"/>
          </p:nvPr>
        </p:nvSpPr>
        <p:spPr/>
        <p:txBody>
          <a:bodyPr/>
          <a:lstStyle/>
          <a:p>
            <a:pPr>
              <a:defRPr/>
            </a:pPr>
            <a:fld id="{2AEFA1E4-B8AE-CC49-9589-CCB9019A34AB}" type="slidenum">
              <a:rPr lang="en-US" altLang="en-US" smtClean="0"/>
              <a:pPr>
                <a:defRPr/>
              </a:pPr>
              <a:t>2</a:t>
            </a:fld>
            <a:endParaRPr lang="en-US" altLang="en-US"/>
          </a:p>
        </p:txBody>
      </p:sp>
      <p:sp>
        <p:nvSpPr>
          <p:cNvPr id="5" name="Title 4">
            <a:extLst>
              <a:ext uri="{FF2B5EF4-FFF2-40B4-BE49-F238E27FC236}">
                <a16:creationId xmlns:a16="http://schemas.microsoft.com/office/drawing/2014/main" id="{1676C6E6-47D0-65F8-06AD-7D67DA72353C}"/>
              </a:ext>
            </a:extLst>
          </p:cNvPr>
          <p:cNvSpPr>
            <a:spLocks noGrp="1"/>
          </p:cNvSpPr>
          <p:nvPr>
            <p:ph type="title"/>
          </p:nvPr>
        </p:nvSpPr>
        <p:spPr/>
        <p:txBody>
          <a:bodyPr/>
          <a:lstStyle/>
          <a:p>
            <a:r>
              <a:rPr lang="en-US" sz="1600" dirty="0">
                <a:latin typeface="Elephant" panose="02020904090505020303" pitchFamily="18" charset="0"/>
              </a:rPr>
              <a:t>FBE 504:  The FinTech Revolution: Disrupting Traditional Finance (1.5 </a:t>
            </a:r>
            <a:r>
              <a:rPr lang="en-US" sz="1600" dirty="0" err="1">
                <a:latin typeface="Elephant" panose="02020904090505020303" pitchFamily="18" charset="0"/>
              </a:rPr>
              <a:t>Sp</a:t>
            </a:r>
            <a:r>
              <a:rPr lang="en-US" sz="1600" dirty="0">
                <a:latin typeface="Elephant" panose="02020904090505020303" pitchFamily="18" charset="0"/>
              </a:rPr>
              <a:t>) jameshea@marshall.usc.edu</a:t>
            </a:r>
            <a:endParaRPr lang="en-US" sz="1600" dirty="0"/>
          </a:p>
        </p:txBody>
      </p:sp>
    </p:spTree>
    <p:extLst>
      <p:ext uri="{BB962C8B-B14F-4D97-AF65-F5344CB8AC3E}">
        <p14:creationId xmlns:p14="http://schemas.microsoft.com/office/powerpoint/2010/main" val="129655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0BC7B-1297-311D-C5AD-B6EF21D0D513}"/>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09F86A8-9743-E22A-9109-AA517F5F5B34}"/>
              </a:ext>
            </a:extLst>
          </p:cNvPr>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20</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26B70280-7F44-2E9F-F8E5-FDCC0CBD00E9}"/>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560: Mergers, Acquisitions and Restructuring by Professor Jerry Hoberg, Hoberg@marshall.usc.edu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24EEC7BC-98E9-B6C9-961A-C66F63F1865E}"/>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Focuses on identifying ways to increase firm value through mergers and corporate</a:t>
            </a:r>
          </a:p>
          <a:p>
            <a:pPr>
              <a:spcBef>
                <a:spcPts val="0"/>
              </a:spcBef>
            </a:pPr>
            <a:r>
              <a:rPr lang="en-US" sz="1600" dirty="0">
                <a:solidFill>
                  <a:schemeClr val="tx1"/>
                </a:solidFill>
                <a:latin typeface="Times New Roman" panose="02020603050405020304" pitchFamily="18" charset="0"/>
                <a:cs typeface="Times New Roman" panose="02020603050405020304" pitchFamily="18" charset="0"/>
              </a:rPr>
              <a:t>	restructuring. Specific topics include mergers and tender offers, spin-offs, carve-outs,</a:t>
            </a:r>
          </a:p>
          <a:p>
            <a:pPr>
              <a:spcBef>
                <a:spcPts val="0"/>
              </a:spcBef>
            </a:pPr>
            <a:r>
              <a:rPr lang="en-US" sz="1600" dirty="0">
                <a:solidFill>
                  <a:schemeClr val="tx1"/>
                </a:solidFill>
                <a:latin typeface="Times New Roman" panose="02020603050405020304" pitchFamily="18" charset="0"/>
                <a:cs typeface="Times New Roman" panose="02020603050405020304" pitchFamily="18" charset="0"/>
              </a:rPr>
              <a:t>	divestitures, takeover defense strategies, bankruptcy and bankruptcy acquisitions,</a:t>
            </a:r>
          </a:p>
          <a:p>
            <a:pPr>
              <a:spcBef>
                <a:spcPts val="0"/>
              </a:spcBef>
            </a:pPr>
            <a:r>
              <a:rPr lang="en-US" sz="1600" dirty="0">
                <a:solidFill>
                  <a:schemeClr val="tx1"/>
                </a:solidFill>
                <a:latin typeface="Times New Roman" panose="02020603050405020304" pitchFamily="18" charset="0"/>
                <a:cs typeface="Times New Roman" panose="02020603050405020304" pitchFamily="18" charset="0"/>
              </a:rPr>
              <a:t>	international acquisitions, leveraged buyouts. </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We will cover the theory, practice and empirical evidence related to each of these topics, and understand how to propose, evaluate, and structure each transaction within the realm of existing laws. </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Emphasis will be placed on valuation, understanding deal types, understanding expectations on outcomes, transactional evaluation, strategic and ethical considerations.</a:t>
            </a:r>
            <a:endParaRPr lang="en-US" sz="1600" dirty="0">
              <a:solidFill>
                <a:srgbClr val="000000"/>
              </a:solidFill>
              <a:latin typeface="Times New Roman" panose="02020603050405020304" pitchFamily="18" charset="0"/>
              <a:cs typeface="Times New Roman" panose="02020603050405020304" pitchFamily="18" charset="0"/>
            </a:endParaRPr>
          </a:p>
          <a:p>
            <a:pPr>
              <a:spcBef>
                <a:spcPts val="0"/>
              </a:spcBef>
            </a:pPr>
            <a:r>
              <a:rPr lang="en-US" sz="2000" dirty="0">
                <a:latin typeface="Elephant" panose="02020904090505020303" pitchFamily="18" charset="0"/>
              </a:rPr>
              <a:t>Learning Objectives:</a:t>
            </a:r>
            <a:endParaRPr lang="en-US" sz="2000" dirty="0">
              <a:solidFill>
                <a:srgbClr val="000000"/>
              </a:solidFill>
              <a:latin typeface="Times New Roman" panose="02020603050405020304" pitchFamily="18" charset="0"/>
              <a:cs typeface="Times New Roman" panose="02020603050405020304" pitchFamily="18" charset="0"/>
            </a:endParaRP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Understand alternative types of restructuring techniques and how each can be used to increase share holder value</a:t>
            </a: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Be able to fully evaluate restructuring transactions.</a:t>
            </a: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Have a broad understanding of the economic and social consequences of corporate restructuring</a:t>
            </a:r>
          </a:p>
          <a:p>
            <a:pPr marL="0" indent="0" algn="just">
              <a:spcBef>
                <a:spcPts val="0"/>
              </a:spcBef>
            </a:pPr>
            <a:r>
              <a:rPr lang="en-US" sz="1600" dirty="0">
                <a:latin typeface="Elephant" panose="02020904090505020303" pitchFamily="18" charset="0"/>
              </a:rPr>
              <a:t>Deliverables:</a:t>
            </a:r>
            <a:endParaRPr lang="en-US" sz="1600" dirty="0">
              <a:solidFill>
                <a:srgbClr val="000000"/>
              </a:solidFill>
              <a:latin typeface="Times New Roman" panose="02020603050405020304" pitchFamily="18" charset="0"/>
              <a:cs typeface="Times New Roman" panose="02020603050405020304" pitchFamily="18" charset="0"/>
            </a:endParaRP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Two group projects (case evaluations).  Groups will be approximately 6 students</a:t>
            </a: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Projects entails valuing the transactions, either writing up conclusions (3 pages) or presenting them in class.</a:t>
            </a: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There is a midterm and final exam.</a:t>
            </a: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All exercises are chosen to maximize impact on the student’s learning objectives while keeping the time commitment reasonable</a:t>
            </a:r>
            <a:r>
              <a:rPr lang="en-US" sz="1800" dirty="0">
                <a:solidFill>
                  <a:schemeClr val="tx1"/>
                </a:solidFill>
                <a:latin typeface="Times New Roman" panose="02020603050405020304" pitchFamily="18" charset="0"/>
                <a:cs typeface="Times New Roman" panose="02020603050405020304" pitchFamily="18" charset="0"/>
              </a:rPr>
              <a:t>.</a:t>
            </a: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159714695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5E358-E581-1E5C-B43F-B734980475B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0278A03-4D7B-9F9D-D1EA-6C210A599AC4}"/>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21</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D44B0F39-A960-B805-8184-09630D66CE3E}"/>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565: Economics of Urban Land Use: Feasibility Studies</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D4CD6246-D3C1-3D75-830D-F9343CC544AF}"/>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Examines the process of real estate development by means of a real-world case study and preparation of comprehensive development feasibility study. </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The contemporary practice of real estate development involves the interrelated disciplines of design, market analysis and finance.</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The course provides a framework for integrating them in such a way as to maximize the highest-and-best use for a particular vacant, or underutilized real estate asset.</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There is an emphasis on teamwork in a consulting environment and exploiting the unique talents and expertise that each student brings to the class and project.</a:t>
            </a:r>
          </a:p>
          <a:p>
            <a:pPr>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Major commitment from students, especially toward the end of the semester.  Success is dependent on a high level of self-motivation and an ability to work cooperatively in a team environment. </a:t>
            </a:r>
          </a:p>
          <a:p>
            <a:pPr>
              <a:spcBef>
                <a:spcPts val="0"/>
              </a:spcBef>
              <a:buFont typeface="Wingdings" pitchFamily="2" charset="2"/>
              <a:buChar char="v"/>
            </a:pPr>
            <a:r>
              <a:rPr lang="en-US" sz="1600" dirty="0">
                <a:solidFill>
                  <a:schemeClr val="tx1"/>
                </a:solidFill>
                <a:latin typeface="Times New Roman" panose="02020603050405020304" pitchFamily="18" charset="0"/>
                <a:ea typeface="Times" panose="02020603050405020304" pitchFamily="18" charset="0"/>
                <a:cs typeface="Times New Roman" panose="02020603050405020304" pitchFamily="18" charset="0"/>
              </a:rPr>
              <a:t>Students taking the course are expected to have a solid background in real estate finance, and market analysis.</a:t>
            </a:r>
            <a:endParaRPr lang="en-US" sz="1600" dirty="0">
              <a:latin typeface="Times New Roman" panose="02020603050405020304" pitchFamily="18" charset="0"/>
              <a:cs typeface="Times New Roman" panose="02020603050405020304" pitchFamily="18" charset="0"/>
            </a:endParaRPr>
          </a:p>
          <a:p>
            <a:pPr>
              <a:spcBef>
                <a:spcPts val="0"/>
              </a:spcBef>
            </a:pPr>
            <a:r>
              <a:rPr lang="en-US" sz="2000" dirty="0">
                <a:latin typeface="Elephant" panose="02020904090505020303" pitchFamily="18" charset="0"/>
              </a:rPr>
              <a:t>Learning Objectives:</a:t>
            </a:r>
            <a:endParaRPr lang="en-US" sz="2000" dirty="0">
              <a:solidFill>
                <a:srgbClr val="000000"/>
              </a:solidFill>
              <a:latin typeface="Times New Roman" panose="02020603050405020304" pitchFamily="18" charset="0"/>
              <a:cs typeface="Times New Roman" panose="02020603050405020304" pitchFamily="18" charset="0"/>
            </a:endParaRP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Students will have a practical understanding of the way in which the various disciplines of economics and design are integrated in the context of real estate development.</a:t>
            </a: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Insights will be gained into the way in which a consulting team manages a project for a real-world client and how findings are presented in both an oral and written form.</a:t>
            </a:r>
          </a:p>
          <a:p>
            <a:pPr algn="just">
              <a:spcBef>
                <a:spcPts val="0"/>
              </a:spcBef>
              <a:buFont typeface="Wingdings" pitchFamily="2" charset="2"/>
              <a:buChar char="v"/>
            </a:pPr>
            <a:r>
              <a:rPr lang="en-US" sz="1600" dirty="0">
                <a:solidFill>
                  <a:schemeClr val="tx1"/>
                </a:solidFill>
                <a:latin typeface="Times New Roman" panose="02020603050405020304" pitchFamily="18" charset="0"/>
                <a:cs typeface="Times New Roman" panose="02020603050405020304" pitchFamily="18" charset="0"/>
              </a:rPr>
              <a:t>Students will have experience in using computer applications for solving complex financial and economic problems in real estate.</a:t>
            </a:r>
            <a:endParaRPr lang="en-US" sz="1600" dirty="0">
              <a:solidFill>
                <a:srgbClr val="000000"/>
              </a:solidFill>
              <a:latin typeface="Times New Roman" panose="02020603050405020304"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92601225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22</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566: Real Estate Finance Analysis and Modeling, Professor Mark Sprague, mark.sprague@marshall.usc.edu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pPr>
            <a:r>
              <a:rPr lang="en-US" sz="1800" dirty="0">
                <a:solidFill>
                  <a:schemeClr val="tx1"/>
                </a:solidFill>
                <a:latin typeface="Times New Roman" panose="02020603050405020304" pitchFamily="18" charset="0"/>
                <a:cs typeface="Times New Roman" panose="02020603050405020304" pitchFamily="18" charset="0"/>
              </a:rPr>
              <a:t>A key foundation of all real estate is understanding the impact of those various</a:t>
            </a:r>
          </a:p>
          <a:p>
            <a:pPr>
              <a:spcBef>
                <a:spcPts val="0"/>
              </a:spcBef>
            </a:pPr>
            <a:r>
              <a:rPr lang="en-US" sz="1800" dirty="0">
                <a:solidFill>
                  <a:schemeClr val="tx1"/>
                </a:solidFill>
                <a:latin typeface="Times New Roman" panose="02020603050405020304" pitchFamily="18" charset="0"/>
                <a:cs typeface="Times New Roman" panose="02020603050405020304" pitchFamily="18" charset="0"/>
              </a:rPr>
              <a:t>financial factors to the overall value of the project.</a:t>
            </a:r>
            <a:endParaRPr lang="en-US" sz="1800" dirty="0">
              <a:latin typeface="Elephant" panose="02020904090505020303" pitchFamily="18" charset="0"/>
            </a:endParaRPr>
          </a:p>
          <a:p>
            <a:pPr>
              <a:spcBef>
                <a:spcPts val="0"/>
              </a:spcBef>
              <a:buFont typeface="Wingdings" pitchFamily="2" charset="2"/>
              <a:buChar char="v"/>
            </a:pPr>
            <a:r>
              <a:rPr lang="en-US" sz="1800" dirty="0">
                <a:solidFill>
                  <a:schemeClr val="tx1"/>
                </a:solidFill>
                <a:latin typeface="Times New Roman" panose="02020603050405020304" pitchFamily="18" charset="0"/>
                <a:cs typeface="Times New Roman" panose="02020603050405020304" pitchFamily="18" charset="0"/>
              </a:rPr>
              <a:t>Review and analyze data from all sides of the transaction – tenant, landlord, lender, develop, etc. and present the data in a clear, concise and confident format.</a:t>
            </a:r>
          </a:p>
          <a:p>
            <a:pPr>
              <a:spcBef>
                <a:spcPts val="0"/>
              </a:spcBef>
              <a:buFont typeface="Wingdings" pitchFamily="2" charset="2"/>
              <a:buChar char="v"/>
            </a:pPr>
            <a:r>
              <a:rPr lang="en-US" sz="1800" dirty="0">
                <a:solidFill>
                  <a:schemeClr val="tx1"/>
                </a:solidFill>
                <a:latin typeface="Times New Roman" panose="02020603050405020304" pitchFamily="18" charset="0"/>
                <a:cs typeface="Times New Roman" panose="02020603050405020304" pitchFamily="18" charset="0"/>
              </a:rPr>
              <a:t>Complete, comprehensive and highly integrity analysis of the financial factors of a real estate transaction is fundamental to real estate decision-making.</a:t>
            </a:r>
          </a:p>
          <a:p>
            <a:pPr>
              <a:spcBef>
                <a:spcPts val="0"/>
              </a:spcBef>
              <a:buFont typeface="Wingdings" pitchFamily="2" charset="2"/>
              <a:buChar char="v"/>
            </a:pPr>
            <a:r>
              <a:rPr lang="en-US" sz="1800" dirty="0">
                <a:solidFill>
                  <a:schemeClr val="tx1"/>
                </a:solidFill>
                <a:latin typeface="Times New Roman" panose="02020603050405020304" pitchFamily="18" charset="0"/>
                <a:cs typeface="Times New Roman" panose="02020603050405020304" pitchFamily="18" charset="0"/>
              </a:rPr>
              <a:t>Data driven decision-making is no longer just a “buzz word”. With the current uncertainties of the global economy, having any data available that either supports or contradicts a potential decision is very important. </a:t>
            </a:r>
          </a:p>
          <a:p>
            <a:pPr algn="l">
              <a:spcBef>
                <a:spcPts val="0"/>
              </a:spcBef>
            </a:pPr>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algn="just">
              <a:spcBef>
                <a:spcPts val="0"/>
              </a:spcBef>
              <a:buFont typeface="Wingdings" pitchFamily="2" charset="2"/>
              <a:buChar char="v"/>
            </a:pPr>
            <a:r>
              <a:rPr lang="en-US" sz="1700" dirty="0">
                <a:solidFill>
                  <a:schemeClr val="tx1"/>
                </a:solidFill>
                <a:latin typeface="Times New Roman" panose="02020603050405020304" pitchFamily="18" charset="0"/>
                <a:cs typeface="Times New Roman" panose="02020603050405020304" pitchFamily="18" charset="0"/>
              </a:rPr>
              <a:t>To Provide the prospective business or real estate professional with the fundamental concepts and skills of real estate analysis and computer modeling</a:t>
            </a:r>
          </a:p>
          <a:p>
            <a:pPr algn="just">
              <a:spcBef>
                <a:spcPts val="0"/>
              </a:spcBef>
              <a:buFont typeface="Wingdings" pitchFamily="2" charset="2"/>
              <a:buChar char="v"/>
            </a:pPr>
            <a:r>
              <a:rPr lang="en-US" sz="1700" dirty="0">
                <a:solidFill>
                  <a:schemeClr val="tx1"/>
                </a:solidFill>
                <a:latin typeface="Times New Roman" panose="02020603050405020304" pitchFamily="18" charset="0"/>
                <a:cs typeface="Times New Roman" panose="02020603050405020304" pitchFamily="18" charset="0"/>
              </a:rPr>
              <a:t>Design, build and implement lease or building valuation models using Argus Enterprise.</a:t>
            </a:r>
          </a:p>
          <a:p>
            <a:pPr algn="just">
              <a:spcBef>
                <a:spcPts val="0"/>
              </a:spcBef>
              <a:buFont typeface="Wingdings" pitchFamily="2" charset="2"/>
              <a:buChar char="v"/>
            </a:pPr>
            <a:r>
              <a:rPr lang="en-US" sz="1700" dirty="0">
                <a:solidFill>
                  <a:schemeClr val="tx1"/>
                </a:solidFill>
                <a:latin typeface="Times New Roman" panose="02020603050405020304" pitchFamily="18" charset="0"/>
                <a:cs typeface="Times New Roman" panose="02020603050405020304" pitchFamily="18" charset="0"/>
              </a:rPr>
              <a:t>Design, build and implement lease or building evaluation models using Microsoft Excel.</a:t>
            </a:r>
          </a:p>
          <a:p>
            <a:pPr algn="just">
              <a:spcBef>
                <a:spcPts val="0"/>
              </a:spcBef>
              <a:buFont typeface="Wingdings" pitchFamily="2" charset="2"/>
              <a:buChar char="v"/>
            </a:pPr>
            <a:r>
              <a:rPr lang="en-US" sz="1700" dirty="0">
                <a:solidFill>
                  <a:schemeClr val="tx1"/>
                </a:solidFill>
                <a:latin typeface="Times New Roman" panose="02020603050405020304" pitchFamily="18" charset="0"/>
                <a:cs typeface="Times New Roman" panose="02020603050405020304" pitchFamily="18" charset="0"/>
              </a:rPr>
              <a:t>Perform practical analysis of the data provided by the Argus Enterprise and Microsoft Excel models.</a:t>
            </a:r>
          </a:p>
          <a:p>
            <a:pPr algn="just">
              <a:spcBef>
                <a:spcPts val="0"/>
              </a:spcBef>
              <a:buFont typeface="Wingdings" pitchFamily="2" charset="2"/>
              <a:buChar char="v"/>
            </a:pPr>
            <a:r>
              <a:rPr lang="en-US" sz="1700" dirty="0">
                <a:solidFill>
                  <a:schemeClr val="tx1"/>
                </a:solidFill>
                <a:latin typeface="Times New Roman" panose="02020603050405020304" pitchFamily="18" charset="0"/>
                <a:cs typeface="Times New Roman" panose="02020603050405020304" pitchFamily="18" charset="0"/>
              </a:rPr>
              <a:t>Present the data/analysis to senior real estate executives in a clear, concise and confident manner.</a:t>
            </a:r>
          </a:p>
          <a:p>
            <a:pPr algn="just">
              <a:spcBef>
                <a:spcPts val="0"/>
              </a:spcBef>
              <a:buFont typeface="Wingdings" pitchFamily="2" charset="2"/>
              <a:buChar char="v"/>
            </a:pPr>
            <a:r>
              <a:rPr lang="en-US" sz="1700" dirty="0">
                <a:solidFill>
                  <a:schemeClr val="tx1"/>
                </a:solidFill>
                <a:latin typeface="Times New Roman" panose="02020603050405020304" pitchFamily="18" charset="0"/>
                <a:cs typeface="Times New Roman" panose="02020603050405020304" pitchFamily="18" charset="0"/>
              </a:rPr>
              <a:t>Perform the above items in both an individual and group basis.</a:t>
            </a:r>
            <a:endParaRPr lang="en-US" sz="1700" dirty="0">
              <a:latin typeface="Times New Roman" panose="02020603050405020304" pitchFamily="18" charset="0"/>
              <a:cs typeface="Times New Roman" panose="02020603050405020304"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297951406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ADC5C-29CA-5B44-D430-3853E548F49A}"/>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00FD743-8B94-38CF-FF14-A3A5270B37AF}"/>
              </a:ext>
            </a:extLst>
          </p:cNvPr>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23</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443478DC-96D1-3C16-FF7C-2DD6D7E17FEA}"/>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567: Real Estate Investments Trust (REIT)  Analysis, Professor Juan Gonzalez, Juan.Gonzalez@marshall.usc.edu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8B8603F7-4C1B-37EE-7FAF-ACBF1620E921}"/>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buFont typeface="Wingdings" pitchFamily="2" charset="2"/>
              <a:buChar char="v"/>
            </a:pPr>
            <a:r>
              <a:rPr lang="en-US" sz="1800" dirty="0">
                <a:solidFill>
                  <a:schemeClr val="tx1"/>
                </a:solidFill>
                <a:latin typeface="Times New Roman" panose="02020603050405020304" pitchFamily="18" charset="0"/>
                <a:ea typeface="Times New Roman" panose="02020603050405020304" pitchFamily="18" charset="0"/>
              </a:rPr>
              <a:t>Designed for graduate students considering initiating or advancing their careers in media and entertainment industry as investors, bankers, or executives in corporate/operating financial management.</a:t>
            </a:r>
          </a:p>
          <a:p>
            <a:pPr>
              <a:spcBef>
                <a:spcPts val="0"/>
              </a:spcBef>
              <a:buFont typeface="Wingdings" pitchFamily="2" charset="2"/>
              <a:buChar char="v"/>
            </a:pPr>
            <a:r>
              <a:rPr lang="en-US" sz="1800" dirty="0">
                <a:solidFill>
                  <a:schemeClr val="tx1"/>
                </a:solidFill>
                <a:latin typeface="Times New Roman" panose="02020603050405020304" pitchFamily="18" charset="0"/>
                <a:ea typeface="Times New Roman" panose="02020603050405020304" pitchFamily="18" charset="0"/>
              </a:rPr>
              <a:t>Cover applications of economic frameworks for evaluating investment and expected returns in the fast-evolving global dynamics of the entertainment industry across all platforms and outlets including film, television, streaming, music, book and magazine publishing, video games, performing arts, sports and advertising.</a:t>
            </a:r>
          </a:p>
          <a:p>
            <a:pPr>
              <a:spcBef>
                <a:spcPts val="0"/>
              </a:spcBef>
              <a:buFont typeface="Wingdings" pitchFamily="2" charset="2"/>
              <a:buChar char="v"/>
            </a:pPr>
            <a:r>
              <a:rPr lang="en-US" sz="1800" dirty="0">
                <a:solidFill>
                  <a:schemeClr val="tx1"/>
                </a:solidFill>
                <a:latin typeface="Times New Roman" panose="02020603050405020304" pitchFamily="18" charset="0"/>
                <a:ea typeface="Times New Roman" panose="02020603050405020304" pitchFamily="18" charset="0"/>
              </a:rPr>
              <a:t>Discuss, debate, and apply 25 real-life cases and address four principal considerations and applications (to be provided in the syllabus).</a:t>
            </a:r>
          </a:p>
          <a:p>
            <a:pPr algn="l">
              <a:spcBef>
                <a:spcPts val="0"/>
              </a:spcBef>
            </a:pPr>
            <a:endParaRPr lang="en-US" sz="1800" dirty="0">
              <a:latin typeface="Elephant" panose="02020904090505020303" pitchFamily="18" charset="0"/>
            </a:endParaRPr>
          </a:p>
          <a:p>
            <a:pPr algn="l">
              <a:spcBef>
                <a:spcPts val="0"/>
              </a:spcBef>
            </a:pPr>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marL="285750" marR="0" lvl="0" indent="-285750">
              <a:spcBef>
                <a:spcPts val="0"/>
              </a:spcBef>
              <a:spcAft>
                <a:spcPts val="0"/>
              </a:spcAft>
              <a:buFont typeface="Wingdings" pitchFamily="2" charset="2"/>
              <a:buChar char="v"/>
            </a:pPr>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Explain and analyze the underlying dynamics that drive the business models and activities of medial and entertainment industry participants ranging from small producers to large conglomerates.</a:t>
            </a:r>
          </a:p>
          <a:p>
            <a:pPr marL="285750" marR="0" lvl="0" indent="-285750">
              <a:spcBef>
                <a:spcPts val="0"/>
              </a:spcBef>
              <a:spcAft>
                <a:spcPts val="0"/>
              </a:spcAft>
              <a:buFont typeface="Wingdings" pitchFamily="2" charset="2"/>
              <a:buChar char="v"/>
            </a:pPr>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Measure and manage feasibility and performance of capital investment across all media and entertain sectors.</a:t>
            </a:r>
          </a:p>
          <a:p>
            <a:pPr marL="285750" marR="0" lvl="0" indent="-285750">
              <a:spcBef>
                <a:spcPts val="0"/>
              </a:spcBef>
              <a:spcAft>
                <a:spcPts val="0"/>
              </a:spcAft>
              <a:buFont typeface="Wingdings" pitchFamily="2" charset="2"/>
              <a:buChar char="v"/>
            </a:pPr>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Analyze and select contracting frameworks for projects and investments at organization and individual creative and athletic talent and stars.</a:t>
            </a:r>
            <a:endParaRPr lang="en-US" sz="18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95670877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C7D02-9294-975B-15DD-69B86A2A3C17}"/>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17D820B-C74F-8F03-2FED-9F2B46FDC300}"/>
              </a:ext>
            </a:extLst>
          </p:cNvPr>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24</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D63CB625-392C-36F0-933E-B42335E02461}"/>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589: Mortgages and Mortgage-Backed Securities and Markets by Professor Richard Green, richarkg@marshall.usc.edu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8A30DEDC-03EC-125A-3CB5-4787FABEC21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marL="63500" marR="83820">
              <a:spcBef>
                <a:spcPts val="0"/>
              </a:spcBef>
            </a:pPr>
            <a:r>
              <a:rPr lang="en-US" sz="1800" dirty="0">
                <a:solidFill>
                  <a:srgbClr val="000066"/>
                </a:solidFill>
                <a:latin typeface="Times New Roman" panose="02020603050405020304" pitchFamily="18" charset="0"/>
                <a:ea typeface="Times New Roman" panose="02020603050405020304" pitchFamily="18" charset="0"/>
              </a:rPr>
              <a:t>This course provides graduate-level exposure to theory and analytical methods used for valuing and pricing mortgages, mortgage-backed securities, and derivatives. In doing so, this course provides insight into not just how mortgage-backed securities and real estate capital markets operate, but also why. It provides a broad overview of mortgage-backed security, an in-depth discussion of specific structure finance products, and hands-on exercises to enhance learning of key concepts.</a:t>
            </a:r>
            <a:endParaRPr lang="en-US" sz="1800" dirty="0">
              <a:latin typeface="Elephant" panose="02020904090505020303" pitchFamily="18" charset="0"/>
            </a:endParaRPr>
          </a:p>
          <a:p>
            <a:pPr algn="l">
              <a:spcBef>
                <a:spcPts val="0"/>
              </a:spcBef>
            </a:pPr>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marL="63500" marR="83820">
              <a:spcBef>
                <a:spcPts val="0"/>
              </a:spcBef>
            </a:pPr>
            <a:r>
              <a:rPr lang="en-US" sz="1700" dirty="0">
                <a:solidFill>
                  <a:srgbClr val="000066"/>
                </a:solidFill>
                <a:latin typeface="Times New Roman" panose="02020603050405020304" pitchFamily="18" charset="0"/>
                <a:ea typeface="Times New Roman" panose="02020603050405020304" pitchFamily="18" charset="0"/>
              </a:rPr>
              <a:t>The</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growth</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in</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the</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scale</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and</a:t>
            </a:r>
            <a:r>
              <a:rPr lang="en-US" sz="1700" spc="-20"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complexity</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of</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the</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U.</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S.</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mortgage</a:t>
            </a:r>
            <a:r>
              <a:rPr lang="en-US" sz="1700" spc="-20"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market</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since</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the</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securitization</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revolution</a:t>
            </a:r>
            <a:r>
              <a:rPr lang="en-US" sz="1700" spc="-2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of the 1980s has been enormous. The volume of outstanding mortgage-related securities has grown to 9.8 trillion as of the second quarter of 2019, of which about $600 billion is in commercial mortgage-backed securities. In comparison, the volume of outstanding marketable Treasury securities was about $16 trillion, total corporate debt securities was about $8 trillion. The Federal agency mortgage-backed securities outstanding has increased by more than 20 times over the last two decades, from about $348 billion in 1987 to over $7 trillion </a:t>
            </a:r>
            <a:r>
              <a:rPr lang="en-US" sz="1700" spc="-15" dirty="0">
                <a:solidFill>
                  <a:srgbClr val="000066"/>
                </a:solidFill>
                <a:latin typeface="Times New Roman" panose="02020603050405020304" pitchFamily="18" charset="0"/>
                <a:ea typeface="Times New Roman" panose="02020603050405020304" pitchFamily="18" charset="0"/>
              </a:rPr>
              <a:t>currently. Currently, </a:t>
            </a:r>
            <a:r>
              <a:rPr lang="en-US" sz="1700" dirty="0">
                <a:solidFill>
                  <a:srgbClr val="000066"/>
                </a:solidFill>
                <a:latin typeface="Times New Roman" panose="02020603050405020304" pitchFamily="18" charset="0"/>
                <a:ea typeface="Times New Roman" panose="02020603050405020304" pitchFamily="18" charset="0"/>
              </a:rPr>
              <a:t>the Federal Government uses securitization to finance roughly 7 in 10 home mortgages in the United States. The commercial mortgage-backed security market, which grew rapidly between 1990 and 2008, had almost no new transactions in 2009, with the exception of apartment loans financed by Fannie Mae and Freddie Mac. It made a robust recovery since then but has not returned to its earlier</a:t>
            </a:r>
            <a:r>
              <a:rPr lang="en-US" sz="1700" spc="-55" dirty="0">
                <a:solidFill>
                  <a:srgbClr val="000066"/>
                </a:solidFill>
                <a:latin typeface="Times New Roman" panose="02020603050405020304" pitchFamily="18" charset="0"/>
                <a:ea typeface="Times New Roman" panose="02020603050405020304" pitchFamily="18" charset="0"/>
              </a:rPr>
              <a:t> </a:t>
            </a:r>
            <a:r>
              <a:rPr lang="en-US" sz="1700" dirty="0">
                <a:solidFill>
                  <a:srgbClr val="000066"/>
                </a:solidFill>
                <a:latin typeface="Times New Roman" panose="02020603050405020304" pitchFamily="18" charset="0"/>
                <a:ea typeface="Times New Roman" panose="02020603050405020304" pitchFamily="18" charset="0"/>
              </a:rPr>
              <a:t>state. </a:t>
            </a:r>
            <a:r>
              <a:rPr lang="en-US" sz="1700" b="1" dirty="0">
                <a:solidFill>
                  <a:srgbClr val="000066"/>
                </a:solidFill>
                <a:latin typeface="Times New Roman" panose="02020603050405020304" pitchFamily="18" charset="0"/>
                <a:ea typeface="Times New Roman" panose="02020603050405020304" pitchFamily="18" charset="0"/>
              </a:rPr>
              <a:t>More details are provided in the syllabus.</a:t>
            </a: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7159101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25</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591: Real Estate Finance and Investments by Professor Selale Tuzel, Tuzel@marshall.usc.edu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lgn="l">
              <a:spcBef>
                <a:spcPts val="0"/>
              </a:spcBef>
            </a:pPr>
            <a:r>
              <a:rPr lang="en-US" sz="1800" b="0" i="0" u="none" strike="noStrike" baseline="0" dirty="0">
                <a:solidFill>
                  <a:schemeClr val="tx1"/>
                </a:solidFill>
                <a:latin typeface="Times New Roman" panose="02020603050405020304" pitchFamily="18" charset="0"/>
              </a:rPr>
              <a:t>This course introduces students to the principle issues involved in real estate investments</a:t>
            </a:r>
          </a:p>
          <a:p>
            <a:pPr algn="l">
              <a:spcBef>
                <a:spcPts val="0"/>
              </a:spcBef>
            </a:pPr>
            <a:r>
              <a:rPr lang="en-US" sz="1800" b="0" i="0" u="none" strike="noStrike" baseline="0" dirty="0">
                <a:solidFill>
                  <a:schemeClr val="tx1"/>
                </a:solidFill>
                <a:latin typeface="Times New Roman" panose="02020603050405020304" pitchFamily="18" charset="0"/>
              </a:rPr>
              <a:t>and finance. The course is rigorously built on the foundations of financial economics</a:t>
            </a:r>
          </a:p>
          <a:p>
            <a:pPr algn="l">
              <a:spcBef>
                <a:spcPts val="0"/>
              </a:spcBef>
            </a:pPr>
            <a:r>
              <a:rPr lang="en-US" sz="1800" b="0" i="0" u="none" strike="noStrike" baseline="0" dirty="0">
                <a:solidFill>
                  <a:schemeClr val="tx1"/>
                </a:solidFill>
                <a:latin typeface="Times New Roman" panose="02020603050405020304" pitchFamily="18" charset="0"/>
              </a:rPr>
              <a:t>established in core finance classes (GSBA 548). We will cover topics such as property</a:t>
            </a:r>
          </a:p>
          <a:p>
            <a:pPr algn="l">
              <a:spcBef>
                <a:spcPts val="0"/>
              </a:spcBef>
            </a:pPr>
            <a:r>
              <a:rPr lang="en-US" sz="1800" b="0" i="0" u="none" strike="noStrike" baseline="0" dirty="0">
                <a:solidFill>
                  <a:schemeClr val="tx1"/>
                </a:solidFill>
                <a:latin typeface="Times New Roman" panose="02020603050405020304" pitchFamily="18" charset="0"/>
              </a:rPr>
              <a:t>valuation, mortgages and mortgage-backed securities, and real estate investment trusts.</a:t>
            </a:r>
          </a:p>
          <a:p>
            <a:pPr algn="l">
              <a:spcBef>
                <a:spcPts val="0"/>
              </a:spcBef>
            </a:pPr>
            <a:r>
              <a:rPr lang="en-US" sz="1800" b="0" i="0" u="none" strike="noStrike" baseline="0" dirty="0">
                <a:solidFill>
                  <a:schemeClr val="tx1"/>
                </a:solidFill>
                <a:latin typeface="Times New Roman" panose="02020603050405020304" pitchFamily="18" charset="0"/>
              </a:rPr>
              <a:t>The course is designed to provide a hands-on learning experience. In addition to in-class</a:t>
            </a:r>
          </a:p>
          <a:p>
            <a:pPr algn="l">
              <a:spcBef>
                <a:spcPts val="0"/>
              </a:spcBef>
            </a:pPr>
            <a:r>
              <a:rPr lang="en-US" sz="1800" b="0" i="0" u="none" strike="noStrike" baseline="0" dirty="0">
                <a:solidFill>
                  <a:schemeClr val="tx1"/>
                </a:solidFill>
                <a:latin typeface="Times New Roman" panose="02020603050405020304" pitchFamily="18" charset="0"/>
              </a:rPr>
              <a:t>lectures, the course features several case studies, projects based on real data, and</a:t>
            </a:r>
          </a:p>
          <a:p>
            <a:pPr algn="l">
              <a:spcBef>
                <a:spcPts val="0"/>
              </a:spcBef>
            </a:pPr>
            <a:r>
              <a:rPr lang="en-US" sz="1800" b="0" i="0" u="none" strike="noStrike" baseline="0" dirty="0">
                <a:solidFill>
                  <a:schemeClr val="tx1"/>
                </a:solidFill>
                <a:latin typeface="Times New Roman" panose="02020603050405020304" pitchFamily="18" charset="0"/>
              </a:rPr>
              <a:t>prominent guest speakers from the industry.</a:t>
            </a:r>
          </a:p>
          <a:p>
            <a:pPr algn="l"/>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algn="l">
              <a:spcBef>
                <a:spcPts val="0"/>
              </a:spcBef>
            </a:pPr>
            <a:r>
              <a:rPr lang="en-US" sz="1800" b="0" i="0" u="none" strike="noStrike" baseline="0" dirty="0">
                <a:solidFill>
                  <a:schemeClr val="tx1"/>
                </a:solidFill>
                <a:latin typeface="Times New Roman" panose="02020603050405020304" pitchFamily="18" charset="0"/>
              </a:rPr>
              <a:t>To prepare students for careers with </a:t>
            </a:r>
            <a:r>
              <a:rPr lang="en-US" sz="1800" b="0" i="1" u="none" strike="noStrike" baseline="0" dirty="0">
                <a:solidFill>
                  <a:schemeClr val="tx1"/>
                </a:solidFill>
                <a:latin typeface="Times New Roman" panose="02020603050405020304" pitchFamily="18" charset="0"/>
              </a:rPr>
              <a:t>some involvement </a:t>
            </a:r>
            <a:r>
              <a:rPr lang="en-US" sz="1800" b="0" i="0" u="none" strike="noStrike" baseline="0" dirty="0">
                <a:solidFill>
                  <a:schemeClr val="tx1"/>
                </a:solidFill>
                <a:latin typeface="Times New Roman" panose="02020603050405020304" pitchFamily="18" charset="0"/>
              </a:rPr>
              <a:t>in real estate. The target audience</a:t>
            </a:r>
          </a:p>
          <a:p>
            <a:pPr algn="l">
              <a:spcBef>
                <a:spcPts val="0"/>
              </a:spcBef>
            </a:pPr>
            <a:r>
              <a:rPr lang="en-US" sz="1800" b="0" i="0" u="none" strike="noStrike" baseline="0" dirty="0">
                <a:solidFill>
                  <a:schemeClr val="tx1"/>
                </a:solidFill>
                <a:latin typeface="Times New Roman" panose="02020603050405020304" pitchFamily="18" charset="0"/>
              </a:rPr>
              <a:t>is not</a:t>
            </a:r>
            <a:r>
              <a:rPr lang="en-US" sz="1800" dirty="0">
                <a:solidFill>
                  <a:schemeClr val="tx1"/>
                </a:solidFill>
                <a:latin typeface="Times New Roman" panose="02020603050405020304" pitchFamily="18" charset="0"/>
              </a:rPr>
              <a:t> </a:t>
            </a:r>
            <a:r>
              <a:rPr lang="en-US" sz="1800" b="0" i="0" u="none" strike="noStrike" baseline="0" dirty="0">
                <a:solidFill>
                  <a:schemeClr val="tx1"/>
                </a:solidFill>
                <a:latin typeface="Times New Roman" panose="02020603050405020304" pitchFamily="18" charset="0"/>
              </a:rPr>
              <a:t>limited to students who plan exclusive careers in real estate. Since real estate is an</a:t>
            </a:r>
          </a:p>
          <a:p>
            <a:pPr algn="l">
              <a:spcBef>
                <a:spcPts val="0"/>
              </a:spcBef>
            </a:pPr>
            <a:r>
              <a:rPr lang="en-US" sz="1800" b="0" i="0" u="none" strike="noStrike" baseline="0" dirty="0">
                <a:solidFill>
                  <a:schemeClr val="tx1"/>
                </a:solidFill>
                <a:latin typeface="Times New Roman" panose="02020603050405020304" pitchFamily="18" charset="0"/>
              </a:rPr>
              <a:t>integral part of the broader capital markets, understanding how the real estate markets</a:t>
            </a:r>
          </a:p>
          <a:p>
            <a:pPr algn="l">
              <a:spcBef>
                <a:spcPts val="0"/>
              </a:spcBef>
            </a:pPr>
            <a:r>
              <a:rPr lang="en-US" sz="1800" b="0" i="0" u="none" strike="noStrike" baseline="0" dirty="0">
                <a:solidFill>
                  <a:schemeClr val="tx1"/>
                </a:solidFill>
                <a:latin typeface="Times New Roman" panose="02020603050405020304" pitchFamily="18" charset="0"/>
              </a:rPr>
              <a:t>work is critical for any successful career in finance. Upon the completion of the course the</a:t>
            </a:r>
          </a:p>
          <a:p>
            <a:pPr algn="l">
              <a:spcBef>
                <a:spcPts val="0"/>
              </a:spcBef>
            </a:pPr>
            <a:r>
              <a:rPr lang="en-US" sz="1800" b="0" i="0" u="none" strike="noStrike" baseline="0" dirty="0">
                <a:solidFill>
                  <a:schemeClr val="tx1"/>
                </a:solidFill>
                <a:latin typeface="Times New Roman" panose="02020603050405020304" pitchFamily="18" charset="0"/>
              </a:rPr>
              <a:t>participants should be able to:</a:t>
            </a:r>
          </a:p>
          <a:p>
            <a:pPr algn="l">
              <a:spcBef>
                <a:spcPts val="0"/>
              </a:spcBef>
            </a:pPr>
            <a:r>
              <a:rPr lang="en-US" sz="1800" b="0" i="0" u="none" strike="noStrike" baseline="0" dirty="0">
                <a:solidFill>
                  <a:schemeClr val="tx1"/>
                </a:solidFill>
                <a:latin typeface="Symbol" panose="05050102010706020507" pitchFamily="18" charset="2"/>
              </a:rPr>
              <a:t> </a:t>
            </a:r>
            <a:r>
              <a:rPr lang="en-US" sz="1800" b="0" i="0" u="none" strike="noStrike" baseline="0" dirty="0">
                <a:solidFill>
                  <a:schemeClr val="tx1"/>
                </a:solidFill>
                <a:latin typeface="Times New Roman" panose="02020603050405020304" pitchFamily="18" charset="0"/>
              </a:rPr>
              <a:t>Evaluate basic real estate investments (prepare proforma statements, perform valuation)</a:t>
            </a:r>
          </a:p>
          <a:p>
            <a:pPr algn="l">
              <a:spcBef>
                <a:spcPts val="0"/>
              </a:spcBef>
            </a:pPr>
            <a:r>
              <a:rPr lang="en-US" sz="1800" b="0" i="0" u="none" strike="noStrike" baseline="0" dirty="0">
                <a:solidFill>
                  <a:schemeClr val="tx1"/>
                </a:solidFill>
                <a:latin typeface="Symbol" panose="05050102010706020507" pitchFamily="18" charset="2"/>
              </a:rPr>
              <a:t> </a:t>
            </a:r>
            <a:r>
              <a:rPr lang="en-US" sz="1800" b="0" i="0" u="none" strike="noStrike" baseline="0" dirty="0">
                <a:solidFill>
                  <a:schemeClr val="tx1"/>
                </a:solidFill>
                <a:latin typeface="Times New Roman" panose="02020603050405020304" pitchFamily="18" charset="0"/>
              </a:rPr>
              <a:t>Evaluate financing choices for real estate investments</a:t>
            </a:r>
          </a:p>
          <a:p>
            <a:pPr algn="l">
              <a:spcBef>
                <a:spcPts val="0"/>
              </a:spcBef>
            </a:pPr>
            <a:r>
              <a:rPr lang="en-US" sz="1800" b="0" i="0" u="none" strike="noStrike" baseline="0" dirty="0">
                <a:solidFill>
                  <a:schemeClr val="tx1"/>
                </a:solidFill>
                <a:latin typeface="Symbol" panose="05050102010706020507" pitchFamily="18" charset="2"/>
              </a:rPr>
              <a:t> </a:t>
            </a:r>
            <a:r>
              <a:rPr lang="en-US" sz="1800" b="0" i="0" u="none" strike="noStrike" baseline="0" dirty="0">
                <a:solidFill>
                  <a:schemeClr val="tx1"/>
                </a:solidFill>
                <a:latin typeface="Times New Roman" panose="02020603050405020304" pitchFamily="18" charset="0"/>
              </a:rPr>
              <a:t>Understand how the real estate markets are linked to the broader economy</a:t>
            </a:r>
          </a:p>
          <a:p>
            <a:pPr algn="l">
              <a:spcBef>
                <a:spcPts val="0"/>
              </a:spcBef>
            </a:pPr>
            <a:r>
              <a:rPr lang="en-US" sz="1800" b="0" i="0" u="none" strike="noStrike" baseline="0" dirty="0">
                <a:solidFill>
                  <a:schemeClr val="tx1"/>
                </a:solidFill>
                <a:latin typeface="Symbol" panose="05050102010706020507" pitchFamily="18" charset="2"/>
              </a:rPr>
              <a:t> </a:t>
            </a:r>
            <a:r>
              <a:rPr lang="en-US" sz="1800" b="0" i="0" u="none" strike="noStrike" baseline="0" dirty="0">
                <a:solidFill>
                  <a:schemeClr val="tx1"/>
                </a:solidFill>
                <a:latin typeface="Times New Roman" panose="02020603050405020304" pitchFamily="18" charset="0"/>
              </a:rPr>
              <a:t>Learn about different real estate investment vehicles (direct ownership, ownership in REITs….)</a:t>
            </a:r>
            <a:r>
              <a:rPr lang="en-US" sz="1800" b="0" i="0" u="none" strike="noStrike" baseline="0" dirty="0">
                <a:solidFill>
                  <a:schemeClr val="tx1"/>
                </a:solidFill>
                <a:latin typeface="Times New Roman" panose="02020603050405020304" pitchFamily="18" charset="0"/>
                <a:cs typeface="Times New Roman" panose="02020603050405020304" pitchFamily="18" charset="0"/>
              </a:rPr>
              <a:t>. </a:t>
            </a:r>
            <a:endParaRPr lang="en-US" sz="1800" dirty="0">
              <a:solidFill>
                <a:schemeClr val="tx1"/>
              </a:solidFill>
              <a:latin typeface="Times New Roman" panose="02020603050405020304" pitchFamily="18" charset="0"/>
              <a:cs typeface="Times New Roman" panose="02020603050405020304"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299119512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3</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505: Behavioral Finance by  Professor David Hirshleifer,  hirshlei@marshall.usc.edu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600" dirty="0">
                <a:latin typeface="Elephant" panose="02020904090505020303" pitchFamily="18" charset="0"/>
              </a:rPr>
              <a:t>Course Description: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Behavioral finance studies how the psychological biases of investors and managers affect financial decisions and markets. This course covers scientific evidence about what causes mis-valuation, how investors can exploit market inefficiency in their trading decisions, how managers can address market mispricing in corporate financing and investment decisions, and how managers can correct for their own biases. To prepare students for practical financial decision making, the course has a quantitative component that includes factor models, portfolio theory, risk-adjusted discounting, and statistical data analysis, including regression methods. The course primarily involves lecture, discussion, in-class exercises, and student presentation, which will be applied to real-world examples and evidence.</a:t>
            </a:r>
          </a:p>
          <a:p>
            <a:r>
              <a:rPr lang="en-US" sz="1800" b="1" dirty="0">
                <a:effectLst/>
                <a:latin typeface="Calibri" panose="020F0502020204030204" pitchFamily="34" charset="0"/>
                <a:ea typeface="Calibri" panose="020F0502020204030204" pitchFamily="34" charset="0"/>
              </a:rPr>
              <a:t> </a:t>
            </a:r>
            <a:r>
              <a:rPr lang="en-US" sz="1600" dirty="0">
                <a:latin typeface="Elephant" panose="02020904090505020303" pitchFamily="18" charset="0"/>
              </a:rPr>
              <a:t>Course Objective:</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Through lecture, readings, and assignments, you will acquire the skills to: 1. Understand some key principles of psychology relevant for financial markets. 2. Understand some key aspects of how psychological processes affect the decisions of individual and institutional investors and other market participants. 3. Understand some key aspects of how psychological processes affect equilibrium prices and other market outcomes in financial markets. 4. Understand some key aspects of how psychological processes affect firm and managerial behavior. 5. Be able to apply these concepts to applied financial problems, including appropriate data analysis in support of well-considered decisions.</a:t>
            </a:r>
          </a:p>
          <a:p>
            <a:pPr>
              <a:spcBef>
                <a:spcPts val="0"/>
              </a:spcBef>
              <a:spcAft>
                <a:spcPts val="0"/>
              </a:spcAft>
            </a:pPr>
            <a:endParaRPr lang="en-US" sz="1800" dirty="0">
              <a:latin typeface="Times New Roman" panose="02020603050405020304" pitchFamily="18" charset="0"/>
              <a:cs typeface="Times New Roman" panose="02020603050405020304" pitchFamily="18" charset="0"/>
            </a:endParaRP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19775704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5FD74-44D5-416F-0FB6-5A720847C6D3}"/>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E691A86-56AD-F089-18C5-B8C1E369A30B}"/>
              </a:ext>
            </a:extLst>
          </p:cNvPr>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4</a:t>
            </a:fld>
            <a:endParaRPr lang="en-US" altLang="x-none" sz="1200">
              <a:solidFill>
                <a:schemeClr val="accent2"/>
              </a:solidFill>
              <a:latin typeface="Calibri" charset="0"/>
              <a:ea typeface="Calibri" charset="0"/>
            </a:endParaRPr>
          </a:p>
        </p:txBody>
      </p:sp>
      <p:sp>
        <p:nvSpPr>
          <p:cNvPr id="1181698" name="Rectangle 2">
            <a:extLst>
              <a:ext uri="{FF2B5EF4-FFF2-40B4-BE49-F238E27FC236}">
                <a16:creationId xmlns:a16="http://schemas.microsoft.com/office/drawing/2014/main" id="{139434E0-0146-DC7F-396F-5671C6AFDA47}"/>
              </a:ext>
            </a:extLst>
          </p:cNvPr>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506: Quantitative Methods in Finance by  Professor Mohammad Safarzadeh,  safarzad@marshall.usc.edu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7D96CBB2-F8E5-0894-F6C2-740FF8226E5D}"/>
              </a:ext>
            </a:extLst>
          </p:cNvPr>
          <p:cNvSpPr>
            <a:spLocks noGrp="1"/>
          </p:cNvSpPr>
          <p:nvPr>
            <p:ph idx="1"/>
          </p:nvPr>
        </p:nvSpPr>
        <p:spPr>
          <a:xfrm>
            <a:off x="152400" y="1143000"/>
            <a:ext cx="8534400" cy="5562600"/>
          </a:xfrm>
        </p:spPr>
        <p:txBody>
          <a:bodyPr/>
          <a:lstStyle/>
          <a:p>
            <a:r>
              <a:rPr lang="en-US" sz="1600" dirty="0">
                <a:latin typeface="Elephant" panose="02020904090505020303" pitchFamily="18" charset="0"/>
              </a:rPr>
              <a:t>Course Description:</a:t>
            </a:r>
          </a:p>
          <a:p>
            <a:pPr marL="182880">
              <a:spcBef>
                <a:spcPts val="0"/>
              </a:spcBef>
            </a:pPr>
            <a:r>
              <a:rPr lang="en-US" sz="1800" dirty="0">
                <a:solidFill>
                  <a:srgbClr val="002060"/>
                </a:solidFill>
                <a:latin typeface="Times New Roman" panose="02020603050405020304" pitchFamily="18" charset="0"/>
                <a:ea typeface="Times New Roman" panose="02020603050405020304" pitchFamily="18" charset="0"/>
              </a:rPr>
              <a:t>FBE 506 is required course in MS Finance program that aims to develop single and multi-</a:t>
            </a:r>
          </a:p>
          <a:p>
            <a:pPr marL="182880">
              <a:spcBef>
                <a:spcPts val="0"/>
              </a:spcBef>
            </a:pPr>
            <a:r>
              <a:rPr lang="en-US" sz="1800" dirty="0">
                <a:solidFill>
                  <a:srgbClr val="002060"/>
                </a:solidFill>
                <a:latin typeface="Times New Roman" panose="02020603050405020304" pitchFamily="18" charset="0"/>
                <a:ea typeface="Times New Roman" panose="02020603050405020304" pitchFamily="18" charset="0"/>
              </a:rPr>
              <a:t>Variable mathematical and statistical models used in many practical problems of modern</a:t>
            </a:r>
          </a:p>
          <a:p>
            <a:pPr marL="182880">
              <a:spcBef>
                <a:spcPts val="0"/>
              </a:spcBef>
            </a:pPr>
            <a:r>
              <a:rPr lang="en-US" sz="1800" dirty="0">
                <a:solidFill>
                  <a:srgbClr val="002060"/>
                </a:solidFill>
                <a:latin typeface="Times New Roman" panose="02020603050405020304" pitchFamily="18" charset="0"/>
                <a:ea typeface="Times New Roman" panose="02020603050405020304" pitchFamily="18" charset="0"/>
              </a:rPr>
              <a:t>finance and economics. This course is beneficial for all students pursuing a career in</a:t>
            </a:r>
          </a:p>
          <a:p>
            <a:pPr marL="182880">
              <a:spcBef>
                <a:spcPts val="0"/>
              </a:spcBef>
            </a:pPr>
            <a:r>
              <a:rPr lang="en-US" sz="1800" dirty="0">
                <a:solidFill>
                  <a:srgbClr val="002060"/>
                </a:solidFill>
                <a:latin typeface="Times New Roman" panose="02020603050405020304" pitchFamily="18" charset="0"/>
                <a:ea typeface="Times New Roman" panose="02020603050405020304" pitchFamily="18" charset="0"/>
              </a:rPr>
              <a:t>investment banking.</a:t>
            </a:r>
          </a:p>
          <a:p>
            <a:r>
              <a:rPr lang="en-US" sz="1800" b="1" dirty="0">
                <a:effectLst/>
                <a:latin typeface="Calibri" panose="020F0502020204030204" pitchFamily="34" charset="0"/>
                <a:ea typeface="Calibri" panose="020F0502020204030204" pitchFamily="34" charset="0"/>
              </a:rPr>
              <a:t> </a:t>
            </a:r>
            <a:r>
              <a:rPr lang="en-US" sz="1600" dirty="0">
                <a:latin typeface="Elephant" panose="02020904090505020303" pitchFamily="18" charset="0"/>
              </a:rPr>
              <a:t>Course Objective:</a:t>
            </a:r>
          </a:p>
          <a:p>
            <a:pPr marL="0" marR="0" indent="0">
              <a:spcBef>
                <a:spcPts val="0"/>
              </a:spcBef>
              <a:buNone/>
            </a:pPr>
            <a:r>
              <a:rPr lang="en-US" altLang="en-US" sz="1800" dirty="0">
                <a:solidFill>
                  <a:srgbClr val="002060"/>
                </a:solidFill>
                <a:latin typeface="Times New Roman" charset="0"/>
                <a:ea typeface="Times New Roman" charset="0"/>
                <a:cs typeface="Times New Roman" charset="0"/>
              </a:rPr>
              <a:t>The quantitative tools developed in this course will enable practitioners to:</a:t>
            </a:r>
          </a:p>
          <a:p>
            <a:pPr marL="0" marR="0" indent="0">
              <a:spcBef>
                <a:spcPts val="0"/>
              </a:spcBef>
              <a:buNone/>
            </a:pPr>
            <a:endParaRPr lang="en-US" altLang="en-US" sz="1800" dirty="0">
              <a:solidFill>
                <a:srgbClr val="002060"/>
              </a:solidFill>
              <a:latin typeface="Times New Roman" charset="0"/>
              <a:ea typeface="Times New Roman" charset="0"/>
              <a:cs typeface="Times New Roman" charset="0"/>
            </a:endParaRPr>
          </a:p>
          <a:p>
            <a:pPr marL="0" marR="0" indent="0">
              <a:spcBef>
                <a:spcPts val="0"/>
              </a:spcBef>
            </a:pPr>
            <a:r>
              <a:rPr lang="en-US" sz="1800" dirty="0">
                <a:solidFill>
                  <a:srgbClr val="002060"/>
                </a:solidFill>
                <a:latin typeface="Times New Roman" panose="02020603050405020304" pitchFamily="18" charset="0"/>
                <a:ea typeface="Times New Roman" panose="02020603050405020304" pitchFamily="18" charset="0"/>
              </a:rPr>
              <a:t>*Summarize sample data in descriptive statistics for making inference from sample to </a:t>
            </a:r>
          </a:p>
          <a:p>
            <a:pPr marL="0" marR="0" indent="0">
              <a:spcBef>
                <a:spcPts val="0"/>
              </a:spcBef>
            </a:pPr>
            <a:r>
              <a:rPr lang="en-US" sz="1800" dirty="0">
                <a:solidFill>
                  <a:srgbClr val="002060"/>
                </a:solidFill>
                <a:latin typeface="Times New Roman" panose="02020603050405020304" pitchFamily="18" charset="0"/>
                <a:ea typeface="Times New Roman" panose="02020603050405020304" pitchFamily="18" charset="0"/>
              </a:rPr>
              <a:t>  population using proper distribution theories.</a:t>
            </a:r>
            <a:endParaRPr lang="en-US" altLang="en-US" sz="1800" dirty="0">
              <a:solidFill>
                <a:srgbClr val="002060"/>
              </a:solidFill>
              <a:latin typeface="Times New Roman" charset="0"/>
              <a:ea typeface="Times New Roman" charset="0"/>
              <a:cs typeface="Times New Roman" charset="0"/>
            </a:endParaRPr>
          </a:p>
          <a:p>
            <a:pPr marL="0" marR="0">
              <a:spcBef>
                <a:spcPts val="0"/>
              </a:spcBef>
            </a:pPr>
            <a:r>
              <a:rPr lang="en-US" sz="1800" dirty="0">
                <a:solidFill>
                  <a:srgbClr val="002060"/>
                </a:solidFill>
                <a:latin typeface="Times New Roman" panose="02020603050405020304" pitchFamily="18" charset="0"/>
                <a:ea typeface="Times New Roman" panose="02020603050405020304" pitchFamily="18" charset="0"/>
              </a:rPr>
              <a:t>*Build simple economic and financial models, collect data and apply statistical methods</a:t>
            </a:r>
          </a:p>
          <a:p>
            <a:pPr marL="0" marR="0">
              <a:spcBef>
                <a:spcPts val="0"/>
              </a:spcBef>
            </a:pPr>
            <a:r>
              <a:rPr lang="en-US" sz="1800" dirty="0">
                <a:solidFill>
                  <a:srgbClr val="002060"/>
                </a:solidFill>
                <a:latin typeface="Times New Roman" panose="02020603050405020304" pitchFamily="18" charset="0"/>
                <a:ea typeface="Times New Roman" panose="02020603050405020304" pitchFamily="18" charset="0"/>
              </a:rPr>
              <a:t>  for estimating the models, hypothesis testing, and forecasting. </a:t>
            </a:r>
          </a:p>
          <a:p>
            <a:pPr marL="0" marR="0">
              <a:spcBef>
                <a:spcPts val="0"/>
              </a:spcBef>
            </a:pPr>
            <a:r>
              <a:rPr lang="en-US" sz="1800" dirty="0">
                <a:solidFill>
                  <a:srgbClr val="002060"/>
                </a:solidFill>
                <a:latin typeface="Times New Roman" panose="02020603050405020304" pitchFamily="18" charset="0"/>
                <a:ea typeface="Times New Roman" panose="02020603050405020304" pitchFamily="18" charset="0"/>
              </a:rPr>
              <a:t>*Compute different measures of risk to investment and learn about their use in practice. </a:t>
            </a:r>
          </a:p>
          <a:p>
            <a:pPr marL="0" marR="0">
              <a:spcBef>
                <a:spcPts val="0"/>
              </a:spcBef>
            </a:pPr>
            <a:r>
              <a:rPr lang="en-US" sz="1800" dirty="0">
                <a:solidFill>
                  <a:srgbClr val="002060"/>
                </a:solidFill>
                <a:latin typeface="Times New Roman" panose="02020603050405020304" pitchFamily="18" charset="0"/>
                <a:ea typeface="Times New Roman" panose="02020603050405020304" pitchFamily="18" charset="0"/>
              </a:rPr>
              <a:t>*Combine several stocks into a portfolio and optimize the risk and return relation of the</a:t>
            </a:r>
          </a:p>
          <a:p>
            <a:pPr marL="0" marR="0">
              <a:spcBef>
                <a:spcPts val="0"/>
              </a:spcBef>
            </a:pPr>
            <a:r>
              <a:rPr lang="en-US" sz="1800" dirty="0">
                <a:solidFill>
                  <a:srgbClr val="002060"/>
                </a:solidFill>
                <a:latin typeface="Times New Roman" panose="02020603050405020304" pitchFamily="18" charset="0"/>
                <a:ea typeface="Times New Roman" panose="02020603050405020304" pitchFamily="18" charset="0"/>
              </a:rPr>
              <a:t>   portfolio. </a:t>
            </a:r>
          </a:p>
          <a:p>
            <a:pPr marL="0" marR="0">
              <a:spcBef>
                <a:spcPts val="0"/>
              </a:spcBef>
            </a:pPr>
            <a:r>
              <a:rPr lang="en-US" sz="1800" dirty="0">
                <a:solidFill>
                  <a:srgbClr val="002060"/>
                </a:solidFill>
                <a:latin typeface="Times New Roman" panose="02020603050405020304" pitchFamily="18" charset="0"/>
                <a:ea typeface="Times New Roman" panose="02020603050405020304" pitchFamily="18" charset="0"/>
              </a:rPr>
              <a:t>*Use statistical techniques to measure the effects of the changes in economic conditions or</a:t>
            </a:r>
          </a:p>
          <a:p>
            <a:pPr marL="0" marR="0">
              <a:spcBef>
                <a:spcPts val="0"/>
              </a:spcBef>
            </a:pPr>
            <a:r>
              <a:rPr lang="en-US" sz="1800" dirty="0">
                <a:solidFill>
                  <a:srgbClr val="002060"/>
                </a:solidFill>
                <a:latin typeface="Times New Roman" panose="02020603050405020304" pitchFamily="18" charset="0"/>
                <a:ea typeface="Times New Roman" panose="02020603050405020304" pitchFamily="18" charset="0"/>
              </a:rPr>
              <a:t>  the effects of the special events on risk and return to securities and portfolios.</a:t>
            </a:r>
            <a:endParaRPr lang="en-US" altLang="en-US" sz="1800" dirty="0">
              <a:solidFill>
                <a:srgbClr val="002060"/>
              </a:solidFill>
              <a:uFill>
                <a:solidFill>
                  <a:schemeClr val="tx2"/>
                </a:solidFill>
              </a:uFill>
              <a:latin typeface="Times New Roman" charset="0"/>
              <a:ea typeface="Times New Roman" charset="0"/>
              <a:cs typeface="Times New Roman" charset="0"/>
            </a:endParaRPr>
          </a:p>
          <a:p>
            <a:pPr>
              <a:spcBef>
                <a:spcPts val="0"/>
              </a:spcBef>
              <a:spcAft>
                <a:spcPts val="0"/>
              </a:spcAft>
            </a:pPr>
            <a:endParaRPr lang="en-US" sz="1800" dirty="0">
              <a:latin typeface="Times New Roman" panose="02020603050405020304" pitchFamily="18" charset="0"/>
              <a:cs typeface="Times New Roman" panose="02020603050405020304" pitchFamily="18" charset="0"/>
            </a:endParaRP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197876268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5</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523: Venture Capital and Private Equity by Professor Steve Moyer, smoyer@marshall.usc.edu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 </a:t>
            </a:r>
          </a:p>
          <a:p>
            <a:pPr>
              <a:spcBef>
                <a:spcPts val="0"/>
              </a:spcBef>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Venture Capital and Private Equity immerses the student in all facets of the venture capital an</a:t>
            </a:r>
          </a:p>
          <a:p>
            <a:pPr>
              <a:spcBef>
                <a:spcPts val="0"/>
              </a:spcBef>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private equity investment process and industry.  As much as possible, it will be taught from the</a:t>
            </a:r>
          </a:p>
          <a:p>
            <a:pPr>
              <a:spcBef>
                <a:spcPts val="0"/>
              </a:spcBef>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perspective of how investment professionals source, analyze,  structure, execute and exit investments.</a:t>
            </a:r>
          </a:p>
          <a:p>
            <a:pPr>
              <a:spcBef>
                <a:spcPts val="0"/>
              </a:spcBef>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Consistent with the nature of the industry it  explores, the course is demanding and require</a:t>
            </a:r>
          </a:p>
          <a:p>
            <a:pPr>
              <a:spcBef>
                <a:spcPts val="0"/>
              </a:spcBef>
            </a:pP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collaboration and significant pre-class preparation.</a:t>
            </a:r>
          </a:p>
          <a:p>
            <a:pPr>
              <a:spcBef>
                <a:spcPts val="0"/>
              </a:spcBef>
            </a:pPr>
            <a:r>
              <a:rPr lang="en-US" sz="1800" dirty="0">
                <a:latin typeface="Elephant" panose="02020904090505020303" pitchFamily="18" charset="0"/>
              </a:rPr>
              <a:t>Methodology:</a:t>
            </a:r>
            <a:endParaRPr lang="en-US" sz="1800" dirty="0">
              <a:solidFill>
                <a:srgbClr val="000000"/>
              </a:solidFill>
              <a:latin typeface="Times New Roman" panose="02020603050405020304" pitchFamily="18" charset="0"/>
            </a:endParaRPr>
          </a:p>
          <a:p>
            <a:pPr marL="0" marR="0">
              <a:spcBef>
                <a:spcPts val="0"/>
              </a:spcBef>
              <a:spcAft>
                <a:spcPts val="0"/>
              </a:spcAft>
            </a:pPr>
            <a:r>
              <a:rPr lang="en-US" sz="1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course will primarily use the case study method to challenge the student to think about the investment process from the perspective of an investor. </a:t>
            </a:r>
            <a:r>
              <a:rPr lang="en-US" sz="15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The first half of the course will focus on basic valuation skills, the business of venture capital and private equity, the venture capital investment process, and investments in growth companies. The second half of the course will examine leveraged private equity investments/buyouts, credit analysis, the process of investing in late-stage companies and strategies for managing distressed investments.  To minimize the amount of class time spent on review of basic concepts, the course employs a “flipped” format where students review video-taped lectures in advance of class.  Accounting is the language of </a:t>
            </a:r>
            <a:r>
              <a:rPr lang="en-US" sz="1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business, so students need to have sufficient command of accounting concepts to be able to analyze and value businesses.  The course will also require modeling of businesses and investments using Excel.</a:t>
            </a:r>
            <a:endParaRPr lang="en-US" sz="15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r>
              <a:rPr lang="en-US" sz="1800" dirty="0">
                <a:latin typeface="Elephant" panose="02020904090505020303" pitchFamily="18" charset="0"/>
              </a:rPr>
              <a:t>Course Workload/Process:</a:t>
            </a:r>
            <a:endParaRPr lang="en-US" sz="1800" dirty="0">
              <a:solidFill>
                <a:srgbClr val="000000"/>
              </a:solidFill>
              <a:latin typeface="Times New Roman" panose="02020603050405020304" pitchFamily="18" charset="0"/>
            </a:endParaRPr>
          </a:p>
          <a:p>
            <a:pPr marL="0" indent="0"/>
            <a:r>
              <a:rPr lang="en-US" sz="1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workload for the course is significant.  The course starts with a 3-week valuation boot camp during which students develop three significant projection/valuation models.  Students will also be involved in the evaluation of other student’s models (on a blind basis)—this is denoted as “scoring” on the attached outline.  After the valuation refresher, the case aspect of the course begins.  For every other case (i.e. 50%), students will be required to prepare short discussion board submissions (which may require Excel modeling to complete) in advance of class which may be used during the case analysis. </a:t>
            </a:r>
            <a:r>
              <a:rPr lang="en-US" sz="15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Please review the syllabus</a:t>
            </a:r>
            <a:r>
              <a:rPr lang="en-US" sz="15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5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9499060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6</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524Moneyand Capital Markets by Professor Fatemeh Nazarian at Ibrahimi@marshall.usc.edu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lgn="l">
              <a:spcBef>
                <a:spcPts val="0"/>
              </a:spcBef>
            </a:pPr>
            <a:r>
              <a:rPr lang="en-US" sz="1800" dirty="0">
                <a:solidFill>
                  <a:schemeClr val="tx1"/>
                </a:solidFill>
                <a:latin typeface="TimesNewRomanPSMT"/>
              </a:rPr>
              <a:t>An o</a:t>
            </a:r>
            <a:r>
              <a:rPr lang="en-US" sz="1800" b="0" i="0" u="none" strike="noStrike" baseline="0" dirty="0">
                <a:solidFill>
                  <a:schemeClr val="tx1"/>
                </a:solidFill>
                <a:latin typeface="TimesNewRomanPSMT"/>
              </a:rPr>
              <a:t>verview of the global financial system, introducing the important institutional</a:t>
            </a:r>
          </a:p>
          <a:p>
            <a:pPr algn="l">
              <a:spcBef>
                <a:spcPts val="0"/>
              </a:spcBef>
            </a:pPr>
            <a:r>
              <a:rPr lang="en-US" sz="1800" b="0" i="0" u="none" strike="noStrike" baseline="0" dirty="0">
                <a:solidFill>
                  <a:schemeClr val="tx1"/>
                </a:solidFill>
                <a:latin typeface="TimesNewRomanPSMT"/>
              </a:rPr>
              <a:t>players, describing and classifying financial markets where institutions and individuals</a:t>
            </a:r>
          </a:p>
          <a:p>
            <a:pPr algn="l">
              <a:spcBef>
                <a:spcPts val="0"/>
              </a:spcBef>
            </a:pPr>
            <a:r>
              <a:rPr lang="en-US" sz="1800" b="0" i="0" u="none" strike="noStrike" baseline="0" dirty="0">
                <a:solidFill>
                  <a:schemeClr val="tx1"/>
                </a:solidFill>
                <a:latin typeface="TimesNewRomanPSMT"/>
              </a:rPr>
              <a:t>operate, and developing an analytical framework to understand the determinants of prices</a:t>
            </a:r>
          </a:p>
          <a:p>
            <a:pPr algn="l">
              <a:spcBef>
                <a:spcPts val="0"/>
              </a:spcBef>
            </a:pPr>
            <a:r>
              <a:rPr lang="en-US" sz="1800" b="0" i="0" u="none" strike="noStrike" baseline="0" dirty="0">
                <a:solidFill>
                  <a:schemeClr val="tx1"/>
                </a:solidFill>
                <a:latin typeface="TimesNewRomanPSMT"/>
              </a:rPr>
              <a:t>and yields at which financial transactions occur. </a:t>
            </a:r>
            <a:r>
              <a:rPr lang="en-US" sz="1800" dirty="0">
                <a:solidFill>
                  <a:schemeClr val="tx1"/>
                </a:solidFill>
                <a:latin typeface="TimesNewRomanPSMT"/>
              </a:rPr>
              <a:t>E</a:t>
            </a:r>
            <a:r>
              <a:rPr lang="en-US" sz="1800" b="0" i="0" u="none" strike="noStrike" baseline="0" dirty="0">
                <a:solidFill>
                  <a:schemeClr val="tx1"/>
                </a:solidFill>
                <a:latin typeface="TimesNewRomanPSMT"/>
              </a:rPr>
              <a:t>mphasizes understanding and evaluating</a:t>
            </a:r>
          </a:p>
          <a:p>
            <a:pPr algn="l">
              <a:spcBef>
                <a:spcPts val="0"/>
              </a:spcBef>
            </a:pPr>
            <a:r>
              <a:rPr lang="en-US" sz="1800" dirty="0">
                <a:solidFill>
                  <a:schemeClr val="tx1"/>
                </a:solidFill>
                <a:latin typeface="TimesNewRomanPSMT"/>
              </a:rPr>
              <a:t>t</a:t>
            </a:r>
            <a:r>
              <a:rPr lang="en-US" sz="1800" b="0" i="0" u="none" strike="noStrike" baseline="0" dirty="0">
                <a:solidFill>
                  <a:schemeClr val="tx1"/>
                </a:solidFill>
                <a:latin typeface="TimesNewRomanPSMT"/>
              </a:rPr>
              <a:t>he significance of financial market events, focusing on the financial crises</a:t>
            </a:r>
            <a:r>
              <a:rPr lang="en-US" sz="1800" dirty="0">
                <a:solidFill>
                  <a:schemeClr val="tx1"/>
                </a:solidFill>
                <a:latin typeface="TimesNewRomanPSMT"/>
              </a:rPr>
              <a:t> </a:t>
            </a:r>
            <a:r>
              <a:rPr lang="en-US" sz="1800" b="0" i="0" u="none" strike="noStrike" baseline="0" dirty="0">
                <a:solidFill>
                  <a:schemeClr val="tx1"/>
                </a:solidFill>
                <a:latin typeface="TimesNewRomanPSMT"/>
              </a:rPr>
              <a:t>that occurred in</a:t>
            </a:r>
          </a:p>
          <a:p>
            <a:pPr algn="l">
              <a:spcBef>
                <a:spcPts val="0"/>
              </a:spcBef>
            </a:pPr>
            <a:r>
              <a:rPr lang="en-US" sz="1800" b="0" i="0" u="none" strike="noStrike" baseline="0" dirty="0">
                <a:solidFill>
                  <a:schemeClr val="tx1"/>
                </a:solidFill>
                <a:latin typeface="TimesNewRomanPSMT"/>
              </a:rPr>
              <a:t>the summer of 2007 as well as the global economic recession outlook during the Covid-19</a:t>
            </a:r>
          </a:p>
          <a:p>
            <a:pPr algn="l">
              <a:spcBef>
                <a:spcPts val="0"/>
              </a:spcBef>
            </a:pPr>
            <a:r>
              <a:rPr lang="en-US" sz="1800" b="0" i="0" u="none" strike="noStrike" baseline="0" dirty="0">
                <a:solidFill>
                  <a:schemeClr val="tx1"/>
                </a:solidFill>
                <a:latin typeface="TimesNewRomanPSMT"/>
              </a:rPr>
              <a:t>Pandemic Crisis. Provides an integrated analytical framework for understanding the effects</a:t>
            </a:r>
          </a:p>
          <a:p>
            <a:pPr algn="l">
              <a:spcBef>
                <a:spcPts val="0"/>
              </a:spcBef>
            </a:pPr>
            <a:r>
              <a:rPr lang="en-US" sz="1800" b="0" i="0" u="none" strike="noStrike" baseline="0" dirty="0">
                <a:solidFill>
                  <a:schemeClr val="tx1"/>
                </a:solidFill>
                <a:latin typeface="TimesNewRomanPSMT"/>
              </a:rPr>
              <a:t>of economic forces and economic policy on key financial market variables that determine</a:t>
            </a:r>
          </a:p>
          <a:p>
            <a:pPr algn="l">
              <a:spcBef>
                <a:spcPts val="0"/>
              </a:spcBef>
            </a:pPr>
            <a:r>
              <a:rPr lang="en-US" sz="1800" b="0" i="0" u="none" strike="noStrike" baseline="0" dirty="0">
                <a:solidFill>
                  <a:schemeClr val="tx1"/>
                </a:solidFill>
                <a:latin typeface="TimesNewRomanPSMT"/>
              </a:rPr>
              <a:t>the success of business strategies and present risks to firms or individuals from changes in</a:t>
            </a:r>
          </a:p>
          <a:p>
            <a:pPr algn="l">
              <a:spcBef>
                <a:spcPts val="0"/>
              </a:spcBef>
            </a:pPr>
            <a:r>
              <a:rPr lang="en-US" sz="1800" b="0" i="0" u="none" strike="noStrike" baseline="0" dirty="0">
                <a:solidFill>
                  <a:schemeClr val="tx1"/>
                </a:solidFill>
                <a:latin typeface="TimesNewRomanPSMT"/>
              </a:rPr>
              <a:t>interest rates, equity values, and exchange rates.</a:t>
            </a:r>
            <a:endParaRPr lang="en-US" sz="1800" dirty="0">
              <a:solidFill>
                <a:schemeClr val="tx1"/>
              </a:solidFill>
              <a:latin typeface="Elephant" panose="02020904090505020303" pitchFamily="18" charset="0"/>
            </a:endParaRPr>
          </a:p>
          <a:p>
            <a:r>
              <a:rPr lang="en-US" sz="1800" dirty="0">
                <a:latin typeface="Elephant" panose="02020904090505020303" pitchFamily="18" charset="0"/>
              </a:rPr>
              <a:t>Overarching Learning Outcomes:</a:t>
            </a:r>
            <a:endParaRPr lang="en-US" sz="1800" b="0" i="0" u="none" strike="noStrike" baseline="0" dirty="0">
              <a:solidFill>
                <a:srgbClr val="000000"/>
              </a:solidFill>
              <a:latin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first component covers the Financial markets: Money and Payment System, The Financial Markets (The Bond market, the Stock Market, Derivative markets  (Forward,, Futures, Options, and Swaps), and the Market for Foreign Exchange). The second component covers Banking: Commercial Banks, Investment Banks,  and Investment institutions (Mutual funds, Hedge Funds, and Finance companies). The Third component covers Federal Reserve, Monetary policy, and the financial system and the macroeconomy.  Business Cycles: Recessions/Crisis--Financial crisis and Covid-19 crises.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33091673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7</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527: Entrepreneurial Finance by Professor Duke Bristow, dbristow@marshall.usc.edu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marL="0" marR="0">
              <a:lnSpc>
                <a:spcPct val="107000"/>
              </a:lnSpc>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Students will develop a semester-long financing plan for businesses that interest them ranging over the entire economic gambit.  These range from the cutting edge of digital businesses, information technology, data mining, fin tech, gaming, to life sciences including biotech, pharmaceuticals, nutraceuticals, to more common food service – restaurants, food products, to real estate, to Airbnb-type and Uber-type Gig businesses, to personal and professional services, to family businesses.  Non-US based businesses are welcome.  This is a good fit for MSF, DSO, Greif and MSSE students looking for a practical finance elective.  In this class, you will meet others interested in entrepreneurship.</a:t>
            </a:r>
            <a:endParaRPr lang="en-US" sz="1800" dirty="0">
              <a:latin typeface="Elephant" panose="02020904090505020303" pitchFamily="18" charset="0"/>
            </a:endParaRPr>
          </a:p>
          <a:p>
            <a:r>
              <a:rPr lang="en-US" sz="1800" dirty="0">
                <a:latin typeface="Elephant" panose="02020904090505020303" pitchFamily="18" charset="0"/>
              </a:rPr>
              <a:t>Learning Objectives:</a:t>
            </a:r>
            <a:endParaRPr lang="en-US" sz="1800" b="0" i="0" u="none" strike="noStrike" baseline="0" dirty="0">
              <a:solidFill>
                <a:srgbClr val="000000"/>
              </a:solidFill>
              <a:latin typeface="Times New Roman" panose="02020603050405020304" pitchFamily="18" charset="0"/>
            </a:endParaRPr>
          </a:p>
          <a:p>
            <a:pPr marL="0" marR="0">
              <a:lnSpc>
                <a:spcPct val="107000"/>
              </a:lnSpc>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 Develop a Financing Plan (PPM) for an ethical entrepreneurial enterprise in a global marketplace.  Understand the key factors internal and external to the firm influencing the likelihood of a successful financing.</a:t>
            </a:r>
            <a:r>
              <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 Build a Revenue Model and show how cash flow is connected to Revenue in a Cash Flow Model.  Relate capital investment to growth.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 Project Income Statements and Balance Sheets 5 years into the future.  Determine pre- and post-money valuations of developmental firms.  Learn to speak the language of finance and accounting.  4. Write a compelling and motivating funding document to build and sustain a high-performance dynamic team focused on excelling in a changing global business landscape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27391104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8</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529: Financial Analysis &amp; Valuation by </a:t>
            </a:r>
            <a:r>
              <a:rPr lang="en-US" sz="1600" dirty="0">
                <a:latin typeface="Elephant" panose="02020904090505020303" pitchFamily="18" charset="0"/>
              </a:rPr>
              <a:t>Professor Scott Abrams -  sabrams</a:t>
            </a:r>
            <a:r>
              <a:rPr lang="en-US" sz="1600" dirty="0">
                <a:latin typeface="Elephant" panose="02020904090505020303" pitchFamily="18" charset="0"/>
                <a:hlinkClick r:id="rId3"/>
              </a:rPr>
              <a:t>@marshall.usc.edu</a:t>
            </a:r>
            <a:r>
              <a:rPr lang="en-US" sz="1600" dirty="0">
                <a:latin typeface="Elephant" panose="02020904090505020303" pitchFamily="18" charset="0"/>
              </a:rPr>
              <a:t> </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a:spcBef>
                <a:spcPts val="0"/>
              </a:spcBef>
              <a:buFont typeface="Wingdings" pitchFamily="2" charset="2"/>
              <a:buChar char="v"/>
            </a:pPr>
            <a:r>
              <a:rPr lang="en-US" sz="1600" dirty="0">
                <a:solidFill>
                  <a:srgbClr val="000000"/>
                </a:solidFill>
                <a:latin typeface="Book Antiqua" panose="02040602050305030304" pitchFamily="18" charset="0"/>
              </a:rPr>
              <a:t>Develops and uses tools of financial analysis to evaluate the performance and assess</a:t>
            </a:r>
          </a:p>
          <a:p>
            <a:pPr>
              <a:spcBef>
                <a:spcPts val="0"/>
              </a:spcBef>
            </a:pPr>
            <a:r>
              <a:rPr lang="en-US" sz="1600" dirty="0">
                <a:solidFill>
                  <a:srgbClr val="000000"/>
                </a:solidFill>
                <a:latin typeface="Book Antiqua" panose="02040602050305030304" pitchFamily="18" charset="0"/>
              </a:rPr>
              <a:t>	the value of companies. Using various cases and examples, the course covers methods for utilizing financial data and applying valuation techniques to make strategic and financial decisions. </a:t>
            </a:r>
          </a:p>
          <a:p>
            <a:pPr>
              <a:spcBef>
                <a:spcPts val="0"/>
              </a:spcBef>
              <a:buFont typeface="Wingdings" pitchFamily="2" charset="2"/>
              <a:buChar char="v"/>
            </a:pPr>
            <a:r>
              <a:rPr lang="en-US" sz="1600" dirty="0">
                <a:solidFill>
                  <a:srgbClr val="000000"/>
                </a:solidFill>
                <a:latin typeface="Book Antiqua" panose="02040602050305030304" pitchFamily="18" charset="0"/>
              </a:rPr>
              <a:t>Covers valuation methods from both a conceptual and practical framework. It is</a:t>
            </a:r>
          </a:p>
          <a:p>
            <a:pPr>
              <a:spcBef>
                <a:spcPts val="0"/>
              </a:spcBef>
            </a:pPr>
            <a:r>
              <a:rPr lang="en-US" sz="1600" dirty="0">
                <a:solidFill>
                  <a:srgbClr val="000000"/>
                </a:solidFill>
                <a:latin typeface="Book Antiqua" panose="02040602050305030304" pitchFamily="18" charset="0"/>
              </a:rPr>
              <a:t>	an applications-oriented course designed to provide a comprehensive set of tools and a</a:t>
            </a:r>
          </a:p>
          <a:p>
            <a:pPr>
              <a:spcBef>
                <a:spcPts val="0"/>
              </a:spcBef>
            </a:pPr>
            <a:r>
              <a:rPr lang="en-US" sz="1600" dirty="0">
                <a:solidFill>
                  <a:srgbClr val="000000"/>
                </a:solidFill>
                <a:latin typeface="Book Antiqua" panose="02040602050305030304" pitchFamily="18" charset="0"/>
              </a:rPr>
              <a:t>	conceptual framework for tackling the practical challenges of performance evaluation and business valuation. </a:t>
            </a:r>
          </a:p>
          <a:p>
            <a:pPr>
              <a:spcBef>
                <a:spcPts val="0"/>
              </a:spcBef>
              <a:buFont typeface="Wingdings" pitchFamily="2" charset="2"/>
              <a:buChar char="v"/>
            </a:pPr>
            <a:r>
              <a:rPr lang="en-US" sz="1600" dirty="0">
                <a:solidFill>
                  <a:srgbClr val="000000"/>
                </a:solidFill>
                <a:latin typeface="Book Antiqua" panose="02040602050305030304" pitchFamily="18" charset="0"/>
              </a:rPr>
              <a:t>The course introduces topics such as mergers and acquisitions, private equity venture capital and the valuation of private companies and leveraged buyout analysis.</a:t>
            </a:r>
          </a:p>
          <a:p>
            <a:r>
              <a:rPr lang="en-US" sz="1800" dirty="0">
                <a:latin typeface="Elephant" panose="02020904090505020303" pitchFamily="18" charset="0"/>
              </a:rPr>
              <a:t>Learning Objectives:</a:t>
            </a:r>
            <a:endParaRPr lang="en-US" sz="1800" dirty="0">
              <a:solidFill>
                <a:srgbClr val="000000"/>
              </a:solidFill>
              <a:latin typeface="Times New Roman" panose="02020603050405020304" pitchFamily="18" charset="0"/>
            </a:endParaRPr>
          </a:p>
          <a:p>
            <a:pPr>
              <a:spcBef>
                <a:spcPts val="0"/>
              </a:spcBef>
              <a:buFont typeface="Wingdings" pitchFamily="2" charset="2"/>
              <a:buChar char="v"/>
            </a:pPr>
            <a:r>
              <a:rPr lang="en-US" sz="1600" dirty="0">
                <a:solidFill>
                  <a:srgbClr val="000000"/>
                </a:solidFill>
                <a:latin typeface="Book Antiqua" panose="02040602050305030304" pitchFamily="18" charset="0"/>
              </a:rPr>
              <a:t>Describe the key aspects of financial analysis for both performance evaluation and</a:t>
            </a:r>
          </a:p>
          <a:p>
            <a:pPr>
              <a:spcBef>
                <a:spcPts val="0"/>
              </a:spcBef>
            </a:pPr>
            <a:r>
              <a:rPr lang="en-US" sz="1600" dirty="0">
                <a:solidFill>
                  <a:srgbClr val="000000"/>
                </a:solidFill>
                <a:latin typeface="Book Antiqua" panose="02040602050305030304" pitchFamily="18" charset="0"/>
              </a:rPr>
              <a:t>	valuation. Increase proficiency in the following areas: accounting, finance, strategy,</a:t>
            </a:r>
          </a:p>
          <a:p>
            <a:pPr>
              <a:spcBef>
                <a:spcPts val="0"/>
              </a:spcBef>
            </a:pPr>
            <a:r>
              <a:rPr lang="en-US" sz="1600" dirty="0">
                <a:solidFill>
                  <a:srgbClr val="000000"/>
                </a:solidFill>
                <a:latin typeface="Book Antiqua" panose="02040602050305030304" pitchFamily="18" charset="0"/>
              </a:rPr>
              <a:t>	company &amp; industry analysis. Utilize and interpret financial data to make decisions about courses of action for a firm. </a:t>
            </a:r>
          </a:p>
          <a:p>
            <a:pPr>
              <a:spcBef>
                <a:spcPts val="0"/>
              </a:spcBef>
              <a:buFont typeface="Wingdings" pitchFamily="2" charset="2"/>
              <a:buChar char="v"/>
            </a:pPr>
            <a:r>
              <a:rPr lang="en-US" sz="1600" dirty="0">
                <a:solidFill>
                  <a:srgbClr val="000000"/>
                </a:solidFill>
                <a:latin typeface="Book Antiqua" panose="02040602050305030304" pitchFamily="18" charset="0"/>
              </a:rPr>
              <a:t>Perform valuations for public and private firms for purposes of fundamental research, strategic analysis, transactions such as an IPO or a merger, or structuring. Apply valuation frameworks such as discounted cash flows (DCF) technique, market multiples approach, and transaction-based approaches such as an LBO model. </a:t>
            </a:r>
          </a:p>
          <a:p>
            <a:pPr>
              <a:spcBef>
                <a:spcPts val="0"/>
              </a:spcBef>
              <a:buFont typeface="Wingdings" pitchFamily="2" charset="2"/>
              <a:buChar char="v"/>
            </a:pPr>
            <a:r>
              <a:rPr lang="en-US" sz="1600" dirty="0">
                <a:solidFill>
                  <a:srgbClr val="000000"/>
                </a:solidFill>
                <a:latin typeface="Book Antiqua" panose="02040602050305030304" pitchFamily="18" charset="0"/>
              </a:rPr>
              <a:t>Develop communication strategies for discussing financial analysis and valuation.</a:t>
            </a: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27932711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2700">
                <a:solidFill>
                  <a:schemeClr val="tx1"/>
                </a:solidFill>
                <a:latin typeface="Arial" charset="0"/>
                <a:ea typeface="ＭＳ Ｐゴシック" charset="-128"/>
              </a:defRPr>
            </a:lvl1pPr>
            <a:lvl2pPr marL="742950" indent="-285750">
              <a:defRPr sz="2700">
                <a:solidFill>
                  <a:schemeClr val="tx1"/>
                </a:solidFill>
                <a:latin typeface="Arial" charset="0"/>
                <a:ea typeface="ＭＳ Ｐゴシック" charset="-128"/>
              </a:defRPr>
            </a:lvl2pPr>
            <a:lvl3pPr marL="1143000" indent="-228600">
              <a:defRPr sz="2700">
                <a:solidFill>
                  <a:schemeClr val="tx1"/>
                </a:solidFill>
                <a:latin typeface="Arial" charset="0"/>
                <a:ea typeface="ＭＳ Ｐゴシック" charset="-128"/>
              </a:defRPr>
            </a:lvl3pPr>
            <a:lvl4pPr marL="1600200" indent="-228600">
              <a:defRPr sz="2700">
                <a:solidFill>
                  <a:schemeClr val="tx1"/>
                </a:solidFill>
                <a:latin typeface="Arial" charset="0"/>
                <a:ea typeface="ＭＳ Ｐゴシック" charset="-128"/>
              </a:defRPr>
            </a:lvl4pPr>
            <a:lvl5pPr marL="2057400" indent="-228600">
              <a:defRPr sz="2700">
                <a:solidFill>
                  <a:schemeClr val="tx1"/>
                </a:solidFill>
                <a:latin typeface="Arial" charset="0"/>
                <a:ea typeface="ＭＳ Ｐゴシック" charset="-128"/>
              </a:defRPr>
            </a:lvl5pPr>
            <a:lvl6pPr marL="2514600" indent="-228600" eaLnBrk="0" fontAlgn="base" hangingPunct="0">
              <a:spcBef>
                <a:spcPct val="0"/>
              </a:spcBef>
              <a:spcAft>
                <a:spcPct val="0"/>
              </a:spcAft>
              <a:defRPr sz="2700">
                <a:solidFill>
                  <a:schemeClr val="tx1"/>
                </a:solidFill>
                <a:latin typeface="Arial" charset="0"/>
                <a:ea typeface="ＭＳ Ｐゴシック" charset="-128"/>
              </a:defRPr>
            </a:lvl6pPr>
            <a:lvl7pPr marL="2971800" indent="-228600" eaLnBrk="0" fontAlgn="base" hangingPunct="0">
              <a:spcBef>
                <a:spcPct val="0"/>
              </a:spcBef>
              <a:spcAft>
                <a:spcPct val="0"/>
              </a:spcAft>
              <a:defRPr sz="2700">
                <a:solidFill>
                  <a:schemeClr val="tx1"/>
                </a:solidFill>
                <a:latin typeface="Arial" charset="0"/>
                <a:ea typeface="ＭＳ Ｐゴシック" charset="-128"/>
              </a:defRPr>
            </a:lvl7pPr>
            <a:lvl8pPr marL="3429000" indent="-228600" eaLnBrk="0" fontAlgn="base" hangingPunct="0">
              <a:spcBef>
                <a:spcPct val="0"/>
              </a:spcBef>
              <a:spcAft>
                <a:spcPct val="0"/>
              </a:spcAft>
              <a:defRPr sz="2700">
                <a:solidFill>
                  <a:schemeClr val="tx1"/>
                </a:solidFill>
                <a:latin typeface="Arial" charset="0"/>
                <a:ea typeface="ＭＳ Ｐゴシック" charset="-128"/>
              </a:defRPr>
            </a:lvl8pPr>
            <a:lvl9pPr marL="3886200" indent="-228600" eaLnBrk="0" fontAlgn="base" hangingPunct="0">
              <a:spcBef>
                <a:spcPct val="0"/>
              </a:spcBef>
              <a:spcAft>
                <a:spcPct val="0"/>
              </a:spcAft>
              <a:defRPr sz="2700">
                <a:solidFill>
                  <a:schemeClr val="tx1"/>
                </a:solidFill>
                <a:latin typeface="Arial" charset="0"/>
                <a:ea typeface="ＭＳ Ｐゴシック" charset="-128"/>
              </a:defRPr>
            </a:lvl9pPr>
          </a:lstStyle>
          <a:p>
            <a:fld id="{6B667F7F-6BE0-E040-9A1E-8381196C3DF4}" type="slidenum">
              <a:rPr lang="en-US" altLang="x-none" sz="1200">
                <a:solidFill>
                  <a:schemeClr val="accent2"/>
                </a:solidFill>
                <a:latin typeface="Calibri" charset="0"/>
                <a:ea typeface="Calibri" charset="0"/>
              </a:rPr>
              <a:pPr/>
              <a:t>9</a:t>
            </a:fld>
            <a:endParaRPr lang="en-US" altLang="x-none" sz="1200">
              <a:solidFill>
                <a:schemeClr val="accent2"/>
              </a:solidFill>
              <a:latin typeface="Calibri" charset="0"/>
              <a:ea typeface="Calibri" charset="0"/>
            </a:endParaRPr>
          </a:p>
        </p:txBody>
      </p:sp>
      <p:sp>
        <p:nvSpPr>
          <p:cNvPr id="1181698" name="Rectangle 2"/>
          <p:cNvSpPr>
            <a:spLocks noGrp="1" noChangeArrowheads="1"/>
          </p:cNvSpPr>
          <p:nvPr>
            <p:ph type="title"/>
          </p:nvPr>
        </p:nvSpPr>
        <p:spPr>
          <a:xfrm>
            <a:off x="2362200" y="43543"/>
            <a:ext cx="6629400" cy="1066800"/>
          </a:xfrm>
        </p:spPr>
        <p:txBody>
          <a:bodyPr/>
          <a:lstStyle/>
          <a:p>
            <a:pPr algn="ctr"/>
            <a:br>
              <a:rPr lang="en-US" dirty="0">
                <a:latin typeface="Elephant" panose="02020904090505020303" pitchFamily="18" charset="0"/>
              </a:rPr>
            </a:br>
            <a:r>
              <a:rPr lang="en-US" sz="2000" dirty="0">
                <a:latin typeface="Elephant" panose="02020904090505020303" pitchFamily="18" charset="0"/>
              </a:rPr>
              <a:t>FBE 530: Advanced Decentralized Finance (DeFi) by Professor Vincenzo Quadrini,  Vincenzo.quadrini@marshall.usc.edu</a:t>
            </a:r>
            <a:br>
              <a:rPr lang="en-US" sz="4400" dirty="0">
                <a:latin typeface="Elephant" panose="02020904090505020303" pitchFamily="18" charset="0"/>
              </a:rPr>
            </a:br>
            <a:endParaRPr lang="en-US" dirty="0">
              <a:cs typeface="+mj-cs"/>
            </a:endParaRPr>
          </a:p>
        </p:txBody>
      </p:sp>
      <p:sp>
        <p:nvSpPr>
          <p:cNvPr id="3" name="Content Placeholder 2">
            <a:extLst>
              <a:ext uri="{FF2B5EF4-FFF2-40B4-BE49-F238E27FC236}">
                <a16:creationId xmlns:a16="http://schemas.microsoft.com/office/drawing/2014/main" id="{CADD83AC-5765-421E-95DB-C2392A677A4A}"/>
              </a:ext>
            </a:extLst>
          </p:cNvPr>
          <p:cNvSpPr>
            <a:spLocks noGrp="1"/>
          </p:cNvSpPr>
          <p:nvPr>
            <p:ph idx="1"/>
          </p:nvPr>
        </p:nvSpPr>
        <p:spPr>
          <a:xfrm>
            <a:off x="152400" y="1143000"/>
            <a:ext cx="8534400" cy="5562600"/>
          </a:xfrm>
        </p:spPr>
        <p:txBody>
          <a:bodyPr/>
          <a:lstStyle/>
          <a:p>
            <a:r>
              <a:rPr lang="en-US" sz="1800" dirty="0">
                <a:latin typeface="Elephant" panose="02020904090505020303" pitchFamily="18" charset="0"/>
              </a:rPr>
              <a:t>Course Description:</a:t>
            </a:r>
          </a:p>
          <a:p>
            <a:pPr marL="0" marR="0">
              <a:spcBef>
                <a:spcPts val="0"/>
              </a:spcBef>
              <a:spcAft>
                <a:spcPts val="0"/>
              </a:spcAft>
            </a:pPr>
            <a:r>
              <a:rPr lang="en-US" sz="1800" dirty="0">
                <a:solidFill>
                  <a:schemeClr val="tx1"/>
                </a:solidFill>
                <a:latin typeface="Times New Roman" panose="02020603050405020304" pitchFamily="18" charset="0"/>
                <a:ea typeface="Times New Roman" panose="02020603050405020304" pitchFamily="18" charset="0"/>
              </a:rPr>
              <a:t>A </a:t>
            </a:r>
            <a:r>
              <a:rPr lang="en-US" sz="1800" dirty="0">
                <a:solidFill>
                  <a:schemeClr val="tx1"/>
                </a:solidFill>
                <a:effectLst/>
                <a:latin typeface="Times New Roman" panose="02020603050405020304" pitchFamily="18" charset="0"/>
                <a:ea typeface="Times New Roman" panose="02020603050405020304" pitchFamily="18" charset="0"/>
              </a:rPr>
              <a:t>brief description of the architecture underlying decentralized finance; the financial analysis to evaluate and assess the risk-return trade-off of cryptocurrencies and more generally of digital assets. The data analysis will be performed with Python. We will use Python because it is widely used in finance, and it is becoming more popular in the industry. </a:t>
            </a:r>
            <a:r>
              <a:rPr lang="en-US" sz="1800" dirty="0">
                <a:solidFill>
                  <a:schemeClr val="tx1"/>
                </a:solidFill>
                <a:latin typeface="Times New Roman" panose="02020603050405020304" pitchFamily="18" charset="0"/>
                <a:ea typeface="Times New Roman" panose="02020603050405020304" pitchFamily="18" charset="0"/>
              </a:rPr>
              <a:t>W</a:t>
            </a:r>
            <a:r>
              <a:rPr lang="en-US" sz="1800" dirty="0">
                <a:solidFill>
                  <a:schemeClr val="tx1"/>
                </a:solidFill>
                <a:effectLst/>
                <a:latin typeface="Times New Roman" panose="02020603050405020304" pitchFamily="18" charset="0"/>
                <a:ea typeface="Times New Roman" panose="02020603050405020304" pitchFamily="18" charset="0"/>
              </a:rPr>
              <a:t>e will present and discuss various applications, starting with the financial analysis of cryptocurrencies. Cryptocurrencies are just one component of </a:t>
            </a:r>
            <a:r>
              <a:rPr lang="en-US" sz="1800" dirty="0" err="1">
                <a:solidFill>
                  <a:schemeClr val="tx1"/>
                </a:solidFill>
                <a:effectLst/>
                <a:latin typeface="Times New Roman" panose="02020603050405020304" pitchFamily="18" charset="0"/>
                <a:ea typeface="Times New Roman" panose="02020603050405020304" pitchFamily="18" charset="0"/>
              </a:rPr>
              <a:t>DeFi</a:t>
            </a:r>
            <a:r>
              <a:rPr lang="en-US" sz="1800" dirty="0">
                <a:solidFill>
                  <a:schemeClr val="tx1"/>
                </a:solidFill>
                <a:effectLst/>
                <a:latin typeface="Times New Roman" panose="02020603050405020304" pitchFamily="18" charset="0"/>
                <a:ea typeface="Times New Roman" panose="02020603050405020304" pitchFamily="18" charset="0"/>
              </a:rPr>
              <a:t>. Many other applications are made operational with Smart Contracts. They include some of the most popular transactions in finance, including borrowing and lending. But the range of financial transactions that can be implemented through smart contracts is unlimited and potentially quite complex. </a:t>
            </a:r>
            <a:r>
              <a:rPr lang="en-US" sz="1800" dirty="0">
                <a:solidFill>
                  <a:schemeClr val="tx1"/>
                </a:solidFill>
                <a:latin typeface="Times New Roman" panose="02020603050405020304" pitchFamily="18" charset="0"/>
                <a:ea typeface="Times New Roman" panose="02020603050405020304" pitchFamily="18" charset="0"/>
              </a:rPr>
              <a:t>D</a:t>
            </a:r>
            <a:r>
              <a:rPr lang="en-US" sz="1800" dirty="0">
                <a:solidFill>
                  <a:schemeClr val="tx1"/>
                </a:solidFill>
                <a:effectLst/>
                <a:latin typeface="Times New Roman" panose="02020603050405020304" pitchFamily="18" charset="0"/>
                <a:ea typeface="Times New Roman" panose="02020603050405020304" pitchFamily="18" charset="0"/>
              </a:rPr>
              <a:t>igital assets and Non-Fungible Tokens (NFT); how the tokenization of nontangible and nonfungible production can revolutionize the structure of certain industries</a:t>
            </a:r>
            <a:r>
              <a:rPr lang="en-US" sz="1800" dirty="0">
                <a:effectLst/>
                <a:latin typeface="Times New Roman" panose="02020603050405020304" pitchFamily="18" charset="0"/>
                <a:ea typeface="Times New Roman" panose="02020603050405020304" pitchFamily="18" charset="0"/>
              </a:rPr>
              <a:t>.</a:t>
            </a:r>
          </a:p>
          <a:p>
            <a:r>
              <a:rPr lang="en-US" sz="1800" dirty="0">
                <a:latin typeface="Elephant" panose="02020904090505020303" pitchFamily="18" charset="0"/>
              </a:rPr>
              <a:t>Learning Objectives:</a:t>
            </a:r>
            <a:endParaRPr lang="en-US" sz="1800" b="0" i="0" u="none" strike="noStrike" baseline="0" dirty="0">
              <a:solidFill>
                <a:schemeClr val="tx1"/>
              </a:solidFill>
              <a:latin typeface="Times New Roman" panose="02020603050405020304" pitchFamily="18" charset="0"/>
            </a:endParaRPr>
          </a:p>
          <a:p>
            <a:pPr marL="0" marR="0" lvl="0" indent="0">
              <a:spcBef>
                <a:spcPts val="0"/>
              </a:spcBef>
              <a:spcAft>
                <a:spcPts val="0"/>
              </a:spcAft>
            </a:pPr>
            <a:r>
              <a:rPr lang="en-US" sz="1800" dirty="0">
                <a:solidFill>
                  <a:schemeClr val="tx1"/>
                </a:solidFill>
                <a:effectLst/>
                <a:latin typeface="Times New Roman" panose="02020603050405020304" pitchFamily="18" charset="0"/>
                <a:ea typeface="Times New Roman" panose="02020603050405020304" pitchFamily="18" charset="0"/>
              </a:rPr>
              <a:t>Understand how </a:t>
            </a:r>
            <a:r>
              <a:rPr lang="en-US" sz="1800" dirty="0" err="1">
                <a:solidFill>
                  <a:schemeClr val="tx1"/>
                </a:solidFill>
                <a:effectLst/>
                <a:latin typeface="Times New Roman" panose="02020603050405020304" pitchFamily="18" charset="0"/>
                <a:ea typeface="Times New Roman" panose="02020603050405020304" pitchFamily="18" charset="0"/>
              </a:rPr>
              <a:t>DeFi</a:t>
            </a:r>
            <a:r>
              <a:rPr lang="en-US" sz="1800" dirty="0">
                <a:solidFill>
                  <a:schemeClr val="tx1"/>
                </a:solidFill>
                <a:effectLst/>
                <a:latin typeface="Times New Roman" panose="02020603050405020304" pitchFamily="18" charset="0"/>
                <a:ea typeface="Times New Roman" panose="02020603050405020304" pitchFamily="18" charset="0"/>
              </a:rPr>
              <a:t> works and how it could revolutionize the market structure of finance; Identify the advantages and disadvantages of </a:t>
            </a:r>
            <a:r>
              <a:rPr lang="en-US" sz="1800" dirty="0" err="1">
                <a:solidFill>
                  <a:schemeClr val="tx1"/>
                </a:solidFill>
                <a:effectLst/>
                <a:latin typeface="Times New Roman" panose="02020603050405020304" pitchFamily="18" charset="0"/>
                <a:ea typeface="Times New Roman" panose="02020603050405020304" pitchFamily="18" charset="0"/>
              </a:rPr>
              <a:t>DeFi</a:t>
            </a:r>
            <a:r>
              <a:rPr lang="en-US" sz="1800" dirty="0">
                <a:solidFill>
                  <a:schemeClr val="tx1"/>
                </a:solidFill>
                <a:effectLst/>
                <a:latin typeface="Times New Roman" panose="02020603050405020304" pitchFamily="18" charset="0"/>
                <a:ea typeface="Times New Roman" panose="02020603050405020304" pitchFamily="18" charset="0"/>
              </a:rPr>
              <a:t> compared to traditional finance; Assess the role played by cryptocurrencies as mean of transaction and as store of value; Understand the difference between digital currencies and cryptocurrencies; Understand how smart contracts work and why they are important for finance; Assess the risk that the value of digital assets diverges from the fundamental value (price bubbles)</a:t>
            </a:r>
          </a:p>
          <a:p>
            <a:pPr>
              <a:spcBef>
                <a:spcPts val="0"/>
              </a:spcBef>
              <a:spcAft>
                <a:spcPts val="0"/>
              </a:spcAft>
            </a:pPr>
            <a:endParaRPr lang="en-US" sz="1800" dirty="0">
              <a:latin typeface="Times New Roman" panose="02020603050405020304" pitchFamily="18" charset="0"/>
              <a:cs typeface="Times New Roman" panose="02020603050405020304" pitchFamily="18" charset="0"/>
            </a:endParaRPr>
          </a:p>
          <a:p>
            <a:endParaRPr lang="en-US" sz="1800" dirty="0">
              <a:latin typeface="Elephant" panose="02020904090505020303" pitchFamily="18" charset="0"/>
            </a:endParaRPr>
          </a:p>
          <a:p>
            <a:endParaRPr lang="en-US" sz="2000" dirty="0">
              <a:latin typeface="Elephant" panose="02020904090505020303" pitchFamily="18" charset="0"/>
            </a:endParaRPr>
          </a:p>
          <a:p>
            <a:pPr marL="0" indent="0"/>
            <a:endParaRPr lang="en-US" sz="2000" dirty="0">
              <a:latin typeface="Elephant" panose="02020904090505020303" pitchFamily="18" charset="0"/>
            </a:endParaRPr>
          </a:p>
          <a:p>
            <a:endParaRPr lang="en-US" dirty="0"/>
          </a:p>
          <a:p>
            <a:endParaRPr lang="en-US" dirty="0"/>
          </a:p>
        </p:txBody>
      </p:sp>
    </p:spTree>
    <p:extLst>
      <p:ext uri="{BB962C8B-B14F-4D97-AF65-F5344CB8AC3E}">
        <p14:creationId xmlns:p14="http://schemas.microsoft.com/office/powerpoint/2010/main" val="1648861330"/>
      </p:ext>
    </p:extLst>
  </p:cSld>
  <p:clrMapOvr>
    <a:masterClrMapping/>
  </p:clrMapOvr>
  <p:transition/>
</p:sld>
</file>

<file path=ppt/theme/theme1.xml><?xml version="1.0" encoding="utf-8"?>
<a:theme xmlns:a="http://schemas.openxmlformats.org/drawingml/2006/main" name="Pixel">
  <a:themeElements>
    <a:clrScheme name="Custom 1">
      <a:dk1>
        <a:srgbClr val="000000"/>
      </a:dk1>
      <a:lt1>
        <a:srgbClr val="FFFFFF"/>
      </a:lt1>
      <a:dk2>
        <a:srgbClr val="000000"/>
      </a:dk2>
      <a:lt2>
        <a:srgbClr val="5C5555"/>
      </a:lt2>
      <a:accent1>
        <a:srgbClr val="FFCC00"/>
      </a:accent1>
      <a:accent2>
        <a:srgbClr val="8C2012"/>
      </a:accent2>
      <a:accent3>
        <a:srgbClr val="FFFFFF"/>
      </a:accent3>
      <a:accent4>
        <a:srgbClr val="000000"/>
      </a:accent4>
      <a:accent5>
        <a:srgbClr val="FFE2AA"/>
      </a:accent5>
      <a:accent6>
        <a:srgbClr val="7E1C0F"/>
      </a:accent6>
      <a:hlink>
        <a:srgbClr val="FEFFFF"/>
      </a:hlink>
      <a:folHlink>
        <a:srgbClr val="FEFFFF"/>
      </a:folHlink>
    </a:clrScheme>
    <a:fontScheme name="Pixel">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7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7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 EMBA_Prob18" id="{4B83523C-F629-C048-8164-44113142397F}" vid="{9204E7A6-DC77-764A-848B-0D98554736A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C7C614E9164B4B9A587C0A6C4DF947" ma:contentTypeVersion="4" ma:contentTypeDescription="Create a new document." ma:contentTypeScope="" ma:versionID="e6b32ba4ff1d9d27fd06a7248ace00dd">
  <xsd:schema xmlns:xsd="http://www.w3.org/2001/XMLSchema" xmlns:xs="http://www.w3.org/2001/XMLSchema" xmlns:p="http://schemas.microsoft.com/office/2006/metadata/properties" xmlns:ns2="1aecb0bd-cd9f-4a61-8d0c-6fb58be462d3" targetNamespace="http://schemas.microsoft.com/office/2006/metadata/properties" ma:root="true" ma:fieldsID="cf51781a622cfe00d26fafe36ccc6826" ns2:_="">
    <xsd:import namespace="1aecb0bd-cd9f-4a61-8d0c-6fb58be462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ecb0bd-cd9f-4a61-8d0c-6fb58be462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DEC520-0E00-4AD3-9262-FFB8B760D0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ecb0bd-cd9f-4a61-8d0c-6fb58be462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30C067-FC62-4714-A9FC-DE91EB7EB8BE}">
  <ds:schemaRefs>
    <ds:schemaRef ds:uri="http://schemas.microsoft.com/sharepoint/v3/contenttype/forms"/>
  </ds:schemaRefs>
</ds:datastoreItem>
</file>

<file path=customXml/itemProps3.xml><?xml version="1.0" encoding="utf-8"?>
<ds:datastoreItem xmlns:ds="http://schemas.openxmlformats.org/officeDocument/2006/customXml" ds:itemID="{02D6D10D-E4ED-49B4-9731-C862DF5CE6A4}">
  <ds:schemaRefs>
    <ds:schemaRef ds:uri="http://purl.org/dc/elements/1.1/"/>
    <ds:schemaRef ds:uri="http://schemas.microsoft.com/office/infopath/2007/PartnerControls"/>
    <ds:schemaRef ds:uri="1aecb0bd-cd9f-4a61-8d0c-6fb58be462d3"/>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USC Marshall Theme</Template>
  <TotalTime>15349</TotalTime>
  <Words>6130</Words>
  <Application>Microsoft Office PowerPoint</Application>
  <PresentationFormat>On-screen Show (4:3)</PresentationFormat>
  <Paragraphs>450</Paragraphs>
  <Slides>25</Slides>
  <Notes>24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Arial</vt:lpstr>
      <vt:lpstr>Book Antiqua</vt:lpstr>
      <vt:lpstr>Calibri</vt:lpstr>
      <vt:lpstr>Calibri Light</vt:lpstr>
      <vt:lpstr>Cambria</vt:lpstr>
      <vt:lpstr>Elephant</vt:lpstr>
      <vt:lpstr>Garamond</vt:lpstr>
      <vt:lpstr>Symbol</vt:lpstr>
      <vt:lpstr>Times New Roman</vt:lpstr>
      <vt:lpstr>TimesNewRomanPSMT</vt:lpstr>
      <vt:lpstr>Wingdings</vt:lpstr>
      <vt:lpstr>Pixel</vt:lpstr>
      <vt:lpstr> FBE 501:  Investment Banking Fundamentals Professor Brian Little, blittle@marshall.usc.edu </vt:lpstr>
      <vt:lpstr>FBE 504:  The FinTech Revolution: Disrupting Traditional Finance (1.5 Sp) jameshea@marshall.usc.edu</vt:lpstr>
      <vt:lpstr> FBE 505: Behavioral Finance by  Professor David Hirshleifer,  hirshlei@marshall.usc.edu </vt:lpstr>
      <vt:lpstr> FBE 506: Quantitative Methods in Finance by  Professor Mohammad Safarzadeh,  safarzad@marshall.usc.edu </vt:lpstr>
      <vt:lpstr> FBE 523: Venture Capital and Private Equity by Professor Steve Moyer, smoyer@marshall.usc.edu </vt:lpstr>
      <vt:lpstr> FBE 524Moneyand Capital Markets by Professor Fatemeh Nazarian at Ibrahimi@marshall.usc.edu </vt:lpstr>
      <vt:lpstr> FBE 527: Entrepreneurial Finance by Professor Duke Bristow, dbristow@marshall.usc.edu </vt:lpstr>
      <vt:lpstr> FBE 529: Financial Analysis &amp; Valuation by Professor Scott Abrams -  sabrams@marshall.usc.edu  </vt:lpstr>
      <vt:lpstr> FBE 530: Advanced Decentralized Finance (DeFi) by Professor Vincenzo Quadrini,  Vincenzo.quadrini@marshall.usc.edu </vt:lpstr>
      <vt:lpstr> FBE 531: Corporate Financial Policy &amp; Corporate Governance by Professor Ayca Altintig, – altintig@marshall.usc.edu </vt:lpstr>
      <vt:lpstr> FBE 532: Corporate Financial Strategy  by Professor Ayca Altintig, Altintig@marshall.usc.edu </vt:lpstr>
      <vt:lpstr> FBE 535: Applied Finance infixed Income Securities by Professor Nik Bhatia ,  nikhilb@marshall.usc.edu </vt:lpstr>
      <vt:lpstr> FBE 543: Forecasting and Risk Analysis by Professor Mohammad Safarzadeh,  safarzad@marshall.usc.edu </vt:lpstr>
      <vt:lpstr> FBE 545: Applied Financial Modeling by Professor Steve Schurman, schurman@marshall.usc.edu </vt:lpstr>
      <vt:lpstr> FBE 551: Quantitative Investing  by Professor Shane Shepherd, shaneshe@marshall.usc.edu </vt:lpstr>
      <vt:lpstr> FBE 555: Investment Analysis and Portfolio Management by Professor Makaew, Makaew@marshall.usc.edu </vt:lpstr>
      <vt:lpstr> FBE 557: Business Law and Ethics by Professor Kerry Fields, fields@marshall.usc.edu </vt:lpstr>
      <vt:lpstr> FBE 558: Law of  Structuring, Financing and Managing Businesses by Professor Kerry Fields, fields@marshall.usc.edu </vt:lpstr>
      <vt:lpstr> FBE 559:  Management of Financial Risk by Professor Jason Donaldson, jrdonald@marshall.usc.edu </vt:lpstr>
      <vt:lpstr> FBE 560: Mergers, Acquisitions and Restructuring by Professor Jerry Hoberg, Hoberg@marshall.usc.edu </vt:lpstr>
      <vt:lpstr> FBE 565: Economics of Urban Land Use: Feasibility Studies </vt:lpstr>
      <vt:lpstr> FBE 566: Real Estate Finance Analysis and Modeling, Professor Mark Sprague, mark.sprague@marshall.usc.edu </vt:lpstr>
      <vt:lpstr> FBE 567: Real Estate Investments Trust (REIT)  Analysis, Professor Juan Gonzalez, Juan.Gonzalez@marshall.usc.edu </vt:lpstr>
      <vt:lpstr> FBE 589: Mortgages and Mortgage-Backed Securities and Markets by Professor Richard Green, richarkg@marshall.usc.edu </vt:lpstr>
      <vt:lpstr> FBE 591: Real Estate Finance and Investments by Professor Selale Tuzel, Tuzel@marshall.usc.edu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subject/>
  <dc:creator>Dawn Porter</dc:creator>
  <cp:keywords/>
  <dc:description/>
  <cp:lastModifiedBy>Pitts, Helen</cp:lastModifiedBy>
  <cp:revision>144</cp:revision>
  <cp:lastPrinted>2021-10-21T22:36:32Z</cp:lastPrinted>
  <dcterms:created xsi:type="dcterms:W3CDTF">2015-08-23T19:46:53Z</dcterms:created>
  <dcterms:modified xsi:type="dcterms:W3CDTF">2025-08-20T18:09:33Z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0x0101001FC7C614E9164B4B9A587C0A6C4DF947</vt:lpwstr>
  </property>
</Properties>
</file>